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94" r:id="rId3"/>
    <p:sldId id="304" r:id="rId4"/>
    <p:sldId id="277" r:id="rId5"/>
    <p:sldId id="298" r:id="rId6"/>
    <p:sldId id="308" r:id="rId7"/>
    <p:sldId id="281" r:id="rId8"/>
    <p:sldId id="282" r:id="rId9"/>
    <p:sldId id="300" r:id="rId10"/>
    <p:sldId id="306" r:id="rId11"/>
    <p:sldId id="280" r:id="rId12"/>
    <p:sldId id="288" r:id="rId13"/>
    <p:sldId id="305" r:id="rId14"/>
    <p:sldId id="284" r:id="rId15"/>
    <p:sldId id="303" r:id="rId16"/>
    <p:sldId id="287" r:id="rId17"/>
    <p:sldId id="313" r:id="rId18"/>
    <p:sldId id="314" r:id="rId19"/>
    <p:sldId id="299" r:id="rId20"/>
    <p:sldId id="297" r:id="rId21"/>
    <p:sldId id="292" r:id="rId22"/>
    <p:sldId id="301" r:id="rId23"/>
    <p:sldId id="302" r:id="rId24"/>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MS PGothic" charset="0"/>
        <a:cs typeface="MS PGothic" charset="0"/>
      </a:defRPr>
    </a:lvl1pPr>
    <a:lvl2pPr marL="457200" algn="l" rtl="0" fontAlgn="base">
      <a:spcBef>
        <a:spcPct val="0"/>
      </a:spcBef>
      <a:spcAft>
        <a:spcPct val="0"/>
      </a:spcAft>
      <a:defRPr sz="2000" kern="1200">
        <a:solidFill>
          <a:schemeClr val="tx1"/>
        </a:solidFill>
        <a:latin typeface="Arial" charset="0"/>
        <a:ea typeface="MS PGothic" charset="0"/>
        <a:cs typeface="MS PGothic" charset="0"/>
      </a:defRPr>
    </a:lvl2pPr>
    <a:lvl3pPr marL="914400" algn="l" rtl="0" fontAlgn="base">
      <a:spcBef>
        <a:spcPct val="0"/>
      </a:spcBef>
      <a:spcAft>
        <a:spcPct val="0"/>
      </a:spcAft>
      <a:defRPr sz="2000" kern="1200">
        <a:solidFill>
          <a:schemeClr val="tx1"/>
        </a:solidFill>
        <a:latin typeface="Arial" charset="0"/>
        <a:ea typeface="MS PGothic" charset="0"/>
        <a:cs typeface="MS PGothic" charset="0"/>
      </a:defRPr>
    </a:lvl3pPr>
    <a:lvl4pPr marL="1371600" algn="l" rtl="0" fontAlgn="base">
      <a:spcBef>
        <a:spcPct val="0"/>
      </a:spcBef>
      <a:spcAft>
        <a:spcPct val="0"/>
      </a:spcAft>
      <a:defRPr sz="2000" kern="1200">
        <a:solidFill>
          <a:schemeClr val="tx1"/>
        </a:solidFill>
        <a:latin typeface="Arial" charset="0"/>
        <a:ea typeface="MS PGothic" charset="0"/>
        <a:cs typeface="MS PGothic" charset="0"/>
      </a:defRPr>
    </a:lvl4pPr>
    <a:lvl5pPr marL="1828800" algn="l" rtl="0" fontAlgn="base">
      <a:spcBef>
        <a:spcPct val="0"/>
      </a:spcBef>
      <a:spcAft>
        <a:spcPct val="0"/>
      </a:spcAft>
      <a:defRPr sz="2000" kern="1200">
        <a:solidFill>
          <a:schemeClr val="tx1"/>
        </a:solidFill>
        <a:latin typeface="Arial" charset="0"/>
        <a:ea typeface="MS PGothic" charset="0"/>
        <a:cs typeface="MS PGothic" charset="0"/>
      </a:defRPr>
    </a:lvl5pPr>
    <a:lvl6pPr marL="2286000" algn="l" defTabSz="457200" rtl="0" eaLnBrk="1" latinLnBrk="0" hangingPunct="1">
      <a:defRPr sz="2000" kern="1200">
        <a:solidFill>
          <a:schemeClr val="tx1"/>
        </a:solidFill>
        <a:latin typeface="Arial" charset="0"/>
        <a:ea typeface="MS PGothic" charset="0"/>
        <a:cs typeface="MS PGothic" charset="0"/>
      </a:defRPr>
    </a:lvl6pPr>
    <a:lvl7pPr marL="2743200" algn="l" defTabSz="457200" rtl="0" eaLnBrk="1" latinLnBrk="0" hangingPunct="1">
      <a:defRPr sz="2000" kern="1200">
        <a:solidFill>
          <a:schemeClr val="tx1"/>
        </a:solidFill>
        <a:latin typeface="Arial" charset="0"/>
        <a:ea typeface="MS PGothic" charset="0"/>
        <a:cs typeface="MS PGothic" charset="0"/>
      </a:defRPr>
    </a:lvl7pPr>
    <a:lvl8pPr marL="3200400" algn="l" defTabSz="457200" rtl="0" eaLnBrk="1" latinLnBrk="0" hangingPunct="1">
      <a:defRPr sz="2000" kern="1200">
        <a:solidFill>
          <a:schemeClr val="tx1"/>
        </a:solidFill>
        <a:latin typeface="Arial" charset="0"/>
        <a:ea typeface="MS PGothic" charset="0"/>
        <a:cs typeface="MS PGothic" charset="0"/>
      </a:defRPr>
    </a:lvl8pPr>
    <a:lvl9pPr marL="3657600" algn="l" defTabSz="457200" rtl="0" eaLnBrk="1" latinLnBrk="0" hangingPunct="1">
      <a:defRPr sz="2000" kern="1200">
        <a:solidFill>
          <a:schemeClr val="tx1"/>
        </a:solidFill>
        <a:latin typeface="Arial"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949" autoAdjust="0"/>
  </p:normalViewPr>
  <p:slideViewPr>
    <p:cSldViewPr>
      <p:cViewPr>
        <p:scale>
          <a:sx n="106" d="100"/>
          <a:sy n="106" d="100"/>
        </p:scale>
        <p:origin x="-107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4676FB2E-4570-4443-AFC2-5D3CBD735271}" type="datetimeFigureOut">
              <a:rPr lang="en-US"/>
              <a:pPr>
                <a:defRPr/>
              </a:pPr>
              <a:t>11/25/13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533C44D8-C3DF-8B4C-92D8-029983F806A4}" type="slidenum">
              <a:rPr lang="en-US"/>
              <a:pPr>
                <a:defRPr/>
              </a:pPr>
              <a:t>‹#›</a:t>
            </a:fld>
            <a:endParaRPr lang="en-US"/>
          </a:p>
        </p:txBody>
      </p:sp>
    </p:spTree>
    <p:extLst>
      <p:ext uri="{BB962C8B-B14F-4D97-AF65-F5344CB8AC3E}">
        <p14:creationId xmlns:p14="http://schemas.microsoft.com/office/powerpoint/2010/main" val="632945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eaLnBrk="1" hangingPunct="1"/>
            <a:fld id="{47841734-9049-ED41-BCC5-1EC1C8735BE8}" type="slidenum">
              <a:rPr lang="en-US" sz="1200">
                <a:latin typeface="Calibri" charset="0"/>
                <a:cs typeface="Arial" charset="0"/>
              </a:rPr>
              <a:pPr eaLnBrk="1" hangingPunct="1"/>
              <a:t>1</a:t>
            </a:fld>
            <a:endParaRPr lang="en-US" sz="1200">
              <a:latin typeface="Calibri"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a:t>
            </a:r>
            <a:r>
              <a:rPr lang="en-US" dirty="0" err="1" smtClean="0"/>
              <a:t>shashi</a:t>
            </a:r>
            <a:r>
              <a:rPr lang="en-US" baseline="0" dirty="0" smtClean="0"/>
              <a:t> pic for one with </a:t>
            </a:r>
            <a:r>
              <a:rPr lang="en-US" baseline="0" dirty="0" err="1" smtClean="0"/>
              <a:t>mira</a:t>
            </a:r>
            <a:r>
              <a:rPr lang="en-US" baseline="0" dirty="0" smtClean="0"/>
              <a:t> and award</a:t>
            </a:r>
            <a:endParaRPr lang="en-US" dirty="0"/>
          </a:p>
        </p:txBody>
      </p:sp>
      <p:sp>
        <p:nvSpPr>
          <p:cNvPr id="4" name="Slide Number Placeholder 3"/>
          <p:cNvSpPr>
            <a:spLocks noGrp="1"/>
          </p:cNvSpPr>
          <p:nvPr>
            <p:ph type="sldNum" sz="quarter" idx="10"/>
          </p:nvPr>
        </p:nvSpPr>
        <p:spPr/>
        <p:txBody>
          <a:bodyPr/>
          <a:lstStyle/>
          <a:p>
            <a:pPr>
              <a:defRPr/>
            </a:pPr>
            <a:fld id="{533C44D8-C3DF-8B4C-92D8-029983F806A4}" type="slidenum">
              <a:rPr lang="en-US" smtClean="0"/>
              <a:pPr>
                <a:defRPr/>
              </a:pPr>
              <a:t>16</a:t>
            </a:fld>
            <a:endParaRPr lang="en-US"/>
          </a:p>
        </p:txBody>
      </p:sp>
    </p:spTree>
    <p:extLst>
      <p:ext uri="{BB962C8B-B14F-4D97-AF65-F5344CB8AC3E}">
        <p14:creationId xmlns:p14="http://schemas.microsoft.com/office/powerpoint/2010/main" val="310333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2A8B0E4-4409-3942-B4B4-DCECDE015514}" type="datetimeFigureOut">
              <a:rPr lang="en-US"/>
              <a:pPr>
                <a:defRPr/>
              </a:pPr>
              <a:t>11/25/13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EF9A5E-90CE-6A4F-AC64-834CF29708E7}" type="slidenum">
              <a:rPr lang="en-US"/>
              <a:pPr>
                <a:defRPr/>
              </a:pPr>
              <a:t>‹#›</a:t>
            </a:fld>
            <a:endParaRPr lang="en-US"/>
          </a:p>
        </p:txBody>
      </p:sp>
    </p:spTree>
    <p:extLst>
      <p:ext uri="{BB962C8B-B14F-4D97-AF65-F5344CB8AC3E}">
        <p14:creationId xmlns:p14="http://schemas.microsoft.com/office/powerpoint/2010/main" val="209033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AC3D27-874A-D346-8D87-68A0C6184D04}" type="datetimeFigureOut">
              <a:rPr lang="en-US"/>
              <a:pPr>
                <a:defRPr/>
              </a:pPr>
              <a:t>11/25/13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2C5037-FD6B-8A41-AA73-2BAC46F5324D}" type="slidenum">
              <a:rPr lang="en-US"/>
              <a:pPr>
                <a:defRPr/>
              </a:pPr>
              <a:t>‹#›</a:t>
            </a:fld>
            <a:endParaRPr lang="en-US"/>
          </a:p>
        </p:txBody>
      </p:sp>
    </p:spTree>
    <p:extLst>
      <p:ext uri="{BB962C8B-B14F-4D97-AF65-F5344CB8AC3E}">
        <p14:creationId xmlns:p14="http://schemas.microsoft.com/office/powerpoint/2010/main" val="4293276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AB6E3A-EEBE-2342-9BD8-263F4AC842A1}" type="datetimeFigureOut">
              <a:rPr lang="en-US"/>
              <a:pPr>
                <a:defRPr/>
              </a:pPr>
              <a:t>11/25/13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B3A1C0-683D-784B-9A95-2F25AB0D85CF}" type="slidenum">
              <a:rPr lang="en-US"/>
              <a:pPr>
                <a:defRPr/>
              </a:pPr>
              <a:t>‹#›</a:t>
            </a:fld>
            <a:endParaRPr lang="en-US"/>
          </a:p>
        </p:txBody>
      </p:sp>
    </p:spTree>
    <p:extLst>
      <p:ext uri="{BB962C8B-B14F-4D97-AF65-F5344CB8AC3E}">
        <p14:creationId xmlns:p14="http://schemas.microsoft.com/office/powerpoint/2010/main" val="3489786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57200" y="6248400"/>
            <a:ext cx="8305800" cy="400050"/>
          </a:xfrm>
          <a:prstGeom prst="rect">
            <a:avLst/>
          </a:prstGeom>
          <a:noFill/>
          <a:ln>
            <a:noFill/>
          </a:ln>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defRPr/>
            </a:pPr>
            <a:r>
              <a:rPr lang="en-US">
                <a:latin typeface="Calibri" pitchFamily="34" charset="0"/>
                <a:ea typeface="+mn-ea"/>
              </a:rPr>
              <a:t>INDO- AMERICAN ARTS COUNCIL			                   WWW.IAAC.US                                            </a:t>
            </a: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990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8D1E51-FA6A-0445-AA4A-A0F6FFA345C5}" type="datetimeFigureOut">
              <a:rPr lang="en-US"/>
              <a:pPr>
                <a:defRPr/>
              </a:pPr>
              <a:t>11/25/13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60263E-DFCC-EE4D-BB54-7E781AC82006}" type="slidenum">
              <a:rPr lang="en-US"/>
              <a:pPr>
                <a:defRPr/>
              </a:pPr>
              <a:t>‹#›</a:t>
            </a:fld>
            <a:endParaRPr lang="en-US"/>
          </a:p>
        </p:txBody>
      </p:sp>
    </p:spTree>
    <p:extLst>
      <p:ext uri="{BB962C8B-B14F-4D97-AF65-F5344CB8AC3E}">
        <p14:creationId xmlns:p14="http://schemas.microsoft.com/office/powerpoint/2010/main" val="152795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6172A4F-8BA7-9744-8678-E35B87930050}" type="datetimeFigureOut">
              <a:rPr lang="en-US"/>
              <a:pPr>
                <a:defRPr/>
              </a:pPr>
              <a:t>11/25/13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5BC591-CE04-D340-990F-A05B24F9D3E8}" type="slidenum">
              <a:rPr lang="en-US"/>
              <a:pPr>
                <a:defRPr/>
              </a:pPr>
              <a:t>‹#›</a:t>
            </a:fld>
            <a:endParaRPr lang="en-US"/>
          </a:p>
        </p:txBody>
      </p:sp>
    </p:spTree>
    <p:extLst>
      <p:ext uri="{BB962C8B-B14F-4D97-AF65-F5344CB8AC3E}">
        <p14:creationId xmlns:p14="http://schemas.microsoft.com/office/powerpoint/2010/main" val="249692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D82624E-2197-1D4C-A14B-290248786140}" type="datetimeFigureOut">
              <a:rPr lang="en-US"/>
              <a:pPr>
                <a:defRPr/>
              </a:pPr>
              <a:t>11/25/13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60F39F-0276-0B4E-BA92-63D3A21B3A48}" type="slidenum">
              <a:rPr lang="en-US"/>
              <a:pPr>
                <a:defRPr/>
              </a:pPr>
              <a:t>‹#›</a:t>
            </a:fld>
            <a:endParaRPr lang="en-US"/>
          </a:p>
        </p:txBody>
      </p:sp>
    </p:spTree>
    <p:extLst>
      <p:ext uri="{BB962C8B-B14F-4D97-AF65-F5344CB8AC3E}">
        <p14:creationId xmlns:p14="http://schemas.microsoft.com/office/powerpoint/2010/main" val="302746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7C6B383-B856-1849-802B-52687D1F657C}" type="datetimeFigureOut">
              <a:rPr lang="en-US"/>
              <a:pPr>
                <a:defRPr/>
              </a:pPr>
              <a:t>11/25/13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91CCBE-DEC9-9C47-91AD-8BD01876CCB4}" type="slidenum">
              <a:rPr lang="en-US"/>
              <a:pPr>
                <a:defRPr/>
              </a:pPr>
              <a:t>‹#›</a:t>
            </a:fld>
            <a:endParaRPr lang="en-US"/>
          </a:p>
        </p:txBody>
      </p:sp>
    </p:spTree>
    <p:extLst>
      <p:ext uri="{BB962C8B-B14F-4D97-AF65-F5344CB8AC3E}">
        <p14:creationId xmlns:p14="http://schemas.microsoft.com/office/powerpoint/2010/main" val="221326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4DBB74-5CC4-F34D-B102-C2A518A1D46C}" type="datetimeFigureOut">
              <a:rPr lang="en-US"/>
              <a:pPr>
                <a:defRPr/>
              </a:pPr>
              <a:t>11/25/13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0635D4-3BC1-554F-8E92-611DF2AD3D2A}" type="slidenum">
              <a:rPr lang="en-US"/>
              <a:pPr>
                <a:defRPr/>
              </a:pPr>
              <a:t>‹#›</a:t>
            </a:fld>
            <a:endParaRPr lang="en-US"/>
          </a:p>
        </p:txBody>
      </p:sp>
    </p:spTree>
    <p:extLst>
      <p:ext uri="{BB962C8B-B14F-4D97-AF65-F5344CB8AC3E}">
        <p14:creationId xmlns:p14="http://schemas.microsoft.com/office/powerpoint/2010/main" val="262628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8D689D-2788-F849-A589-A6C9FB612328}" type="datetimeFigureOut">
              <a:rPr lang="en-US"/>
              <a:pPr>
                <a:defRPr/>
              </a:pPr>
              <a:t>11/25/13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081AC4-7B1D-7644-88AB-B23BA0FBECF7}" type="slidenum">
              <a:rPr lang="en-US"/>
              <a:pPr>
                <a:defRPr/>
              </a:pPr>
              <a:t>‹#›</a:t>
            </a:fld>
            <a:endParaRPr lang="en-US"/>
          </a:p>
        </p:txBody>
      </p:sp>
    </p:spTree>
    <p:extLst>
      <p:ext uri="{BB962C8B-B14F-4D97-AF65-F5344CB8AC3E}">
        <p14:creationId xmlns:p14="http://schemas.microsoft.com/office/powerpoint/2010/main" val="420936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1512DB-938C-7043-8191-5DC6523B016A}" type="datetimeFigureOut">
              <a:rPr lang="en-US"/>
              <a:pPr>
                <a:defRPr/>
              </a:pPr>
              <a:t>11/25/13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5D5C53-89F9-F64B-99C4-8154AE05128D}" type="slidenum">
              <a:rPr lang="en-US"/>
              <a:pPr>
                <a:defRPr/>
              </a:pPr>
              <a:t>‹#›</a:t>
            </a:fld>
            <a:endParaRPr lang="en-US"/>
          </a:p>
        </p:txBody>
      </p:sp>
    </p:spTree>
    <p:extLst>
      <p:ext uri="{BB962C8B-B14F-4D97-AF65-F5344CB8AC3E}">
        <p14:creationId xmlns:p14="http://schemas.microsoft.com/office/powerpoint/2010/main" val="26002175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defRPr/>
            </a:pPr>
            <a:fld id="{F5F38D34-EDFD-3A48-8869-7E1D21D697D6}" type="datetimeFigureOut">
              <a:rPr lang="en-US"/>
              <a:pPr>
                <a:defRPr/>
              </a:pPr>
              <a:t>11/25/13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a:defRPr/>
            </a:pPr>
            <a:fld id="{BA94ADB3-4A58-9944-90EF-19ADA5EF59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5" r:id="rId1"/>
    <p:sldLayoutId id="214748417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Lst>
  <p:txStyles>
    <p:titleStyle>
      <a:lvl1pPr algn="ctr" rtl="0" eaLnBrk="0" fontAlgn="base" hangingPunct="0">
        <a:spcBef>
          <a:spcPct val="0"/>
        </a:spcBef>
        <a:spcAft>
          <a:spcPct val="0"/>
        </a:spcAft>
        <a:defRPr sz="44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bg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bg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bg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bg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wmf"/><Relationship Id="rId3" Type="http://schemas.openxmlformats.org/officeDocument/2006/relationships/image" Target="../media/image3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jpeg"/><Relationship Id="rId10" Type="http://schemas.openxmlformats.org/officeDocument/2006/relationships/image" Target="../media/image16.png"/><Relationship Id="rId11"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1" Type="http://schemas.openxmlformats.org/officeDocument/2006/relationships/image" Target="../media/image27.jpeg"/><Relationship Id="rId12" Type="http://schemas.openxmlformats.org/officeDocument/2006/relationships/image" Target="../media/image28.jpeg"/><Relationship Id="rId13"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0" Type="http://schemas.openxmlformats.org/officeDocument/2006/relationships/image" Target="../media/image2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5"/>
          <p:cNvSpPr txBox="1">
            <a:spLocks noChangeArrowheads="1"/>
          </p:cNvSpPr>
          <p:nvPr/>
        </p:nvSpPr>
        <p:spPr bwMode="auto">
          <a:xfrm>
            <a:off x="2705100" y="84138"/>
            <a:ext cx="38862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gn="ctr" eaLnBrk="1" hangingPunct="1"/>
            <a:r>
              <a:rPr lang="en-US" sz="1400" b="1">
                <a:solidFill>
                  <a:schemeClr val="bg1"/>
                </a:solidFill>
                <a:latin typeface="Times New Roman" charset="0"/>
                <a:cs typeface="Times New Roman" charset="0"/>
              </a:rPr>
              <a:t>www.iaac.us | 212.594.3685</a:t>
            </a:r>
          </a:p>
          <a:p>
            <a:pPr algn="ctr" eaLnBrk="1" hangingPunct="1"/>
            <a:r>
              <a:rPr lang="en-US" sz="2400">
                <a:solidFill>
                  <a:schemeClr val="bg1"/>
                </a:solidFill>
                <a:latin typeface="Times New Roman" charset="0"/>
                <a:cs typeface="Times New Roman" charset="0"/>
              </a:rPr>
              <a:t>Indo-American Arts Council</a:t>
            </a:r>
          </a:p>
        </p:txBody>
      </p:sp>
      <p:sp>
        <p:nvSpPr>
          <p:cNvPr id="14338" name="TextBox 8"/>
          <p:cNvSpPr txBox="1">
            <a:spLocks noChangeArrowheads="1"/>
          </p:cNvSpPr>
          <p:nvPr/>
        </p:nvSpPr>
        <p:spPr bwMode="auto">
          <a:xfrm>
            <a:off x="1066800" y="4832350"/>
            <a:ext cx="7162800" cy="1416050"/>
          </a:xfrm>
          <a:prstGeom prst="rect">
            <a:avLst/>
          </a:prstGeom>
          <a:solidFill>
            <a:schemeClr val="tx1">
              <a:alpha val="39999"/>
            </a:schemeClr>
          </a:solidFill>
          <a:ln w="9525">
            <a:solidFill>
              <a:schemeClr val="tx1"/>
            </a:solidFill>
            <a:miter lim="800000"/>
            <a:headEnd/>
            <a:tailEnd/>
          </a:ln>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gn="ctr" eaLnBrk="1" hangingPunct="1"/>
            <a:r>
              <a:rPr lang="en-US" sz="2600" b="1">
                <a:solidFill>
                  <a:schemeClr val="bg1"/>
                </a:solidFill>
                <a:latin typeface="Times New Roman" charset="0"/>
                <a:cs typeface="Times New Roman" charset="0"/>
              </a:rPr>
              <a:t>New York Indian Film Festival (NYIFF)</a:t>
            </a:r>
          </a:p>
          <a:p>
            <a:pPr algn="ctr" eaLnBrk="1" hangingPunct="1"/>
            <a:r>
              <a:rPr lang="en-US" b="1">
                <a:solidFill>
                  <a:schemeClr val="bg1"/>
                </a:solidFill>
                <a:latin typeface="Times New Roman" charset="0"/>
                <a:cs typeface="Times New Roman" charset="0"/>
              </a:rPr>
              <a:t>The Annual</a:t>
            </a:r>
          </a:p>
          <a:p>
            <a:pPr algn="ctr" eaLnBrk="1" hangingPunct="1"/>
            <a:r>
              <a:rPr lang="en-US" b="1">
                <a:solidFill>
                  <a:schemeClr val="bg1"/>
                </a:solidFill>
                <a:latin typeface="Times New Roman" charset="0"/>
                <a:cs typeface="Times New Roman" charset="0"/>
              </a:rPr>
              <a:t>Indo-American Arts Council</a:t>
            </a:r>
          </a:p>
          <a:p>
            <a:pPr algn="ctr" eaLnBrk="1" hangingPunct="1"/>
            <a:r>
              <a:rPr lang="en-US" b="1">
                <a:solidFill>
                  <a:schemeClr val="bg1"/>
                </a:solidFill>
                <a:latin typeface="Times New Roman" charset="0"/>
                <a:cs typeface="Times New Roman" charset="0"/>
              </a:rPr>
              <a:t>Film Festival</a:t>
            </a:r>
          </a:p>
        </p:txBody>
      </p:sp>
      <p:sp>
        <p:nvSpPr>
          <p:cNvPr id="14339" name="TextBox 10"/>
          <p:cNvSpPr txBox="1">
            <a:spLocks noChangeArrowheads="1"/>
          </p:cNvSpPr>
          <p:nvPr/>
        </p:nvSpPr>
        <p:spPr bwMode="auto">
          <a:xfrm>
            <a:off x="228600" y="6308725"/>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gn="ctr" eaLnBrk="1" hangingPunct="1"/>
            <a:r>
              <a:rPr lang="en-US" sz="1800" b="1">
                <a:solidFill>
                  <a:schemeClr val="bg1"/>
                </a:solidFill>
                <a:latin typeface="Times New Roman" charset="0"/>
                <a:cs typeface="Times New Roman" charset="0"/>
              </a:rPr>
              <a:t>OPENING NIGHT GALA | SCREENINGS | INDUSTRY PANELS | CLOSING NIGHT AWARDS </a:t>
            </a:r>
            <a:endParaRPr lang="en-US" sz="1600" b="1">
              <a:solidFill>
                <a:schemeClr val="bg1"/>
              </a:solidFill>
              <a:latin typeface="Times New Roman" charset="0"/>
              <a:cs typeface="Times New Roman" charset="0"/>
            </a:endParaRPr>
          </a:p>
        </p:txBody>
      </p:sp>
      <p:cxnSp>
        <p:nvCxnSpPr>
          <p:cNvPr id="18" name="Straight Connector 17"/>
          <p:cNvCxnSpPr/>
          <p:nvPr/>
        </p:nvCxnSpPr>
        <p:spPr>
          <a:xfrm>
            <a:off x="228600" y="6232525"/>
            <a:ext cx="86106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43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762000"/>
            <a:ext cx="30480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algn="r" eaLnBrk="1" hangingPunct="1"/>
            <a:r>
              <a:rPr lang="en-US">
                <a:latin typeface="Times New Roman" charset="0"/>
                <a:ea typeface="MS PGothic" charset="0"/>
                <a:cs typeface="Times New Roman" charset="0"/>
              </a:rPr>
              <a:t>2013 Festival Overview</a:t>
            </a:r>
          </a:p>
        </p:txBody>
      </p:sp>
      <p:sp>
        <p:nvSpPr>
          <p:cNvPr id="24578" name="Content Placeholder 2"/>
          <p:cNvSpPr>
            <a:spLocks noGrp="1"/>
          </p:cNvSpPr>
          <p:nvPr>
            <p:ph idx="1"/>
          </p:nvPr>
        </p:nvSpPr>
        <p:spPr>
          <a:xfrm>
            <a:off x="457200" y="1219200"/>
            <a:ext cx="7099300" cy="4525963"/>
          </a:xfrm>
        </p:spPr>
        <p:txBody>
          <a:bodyPr/>
          <a:lstStyle/>
          <a:p>
            <a:pPr eaLnBrk="1" hangingPunct="1">
              <a:lnSpc>
                <a:spcPts val="2163"/>
              </a:lnSpc>
              <a:spcBef>
                <a:spcPts val="1200"/>
              </a:spcBef>
              <a:defRPr/>
            </a:pPr>
            <a:r>
              <a:rPr lang="en-US" sz="1800" dirty="0">
                <a:latin typeface="Times New Roman"/>
                <a:ea typeface="MS PGothic" charset="0"/>
                <a:cs typeface="Times New Roman"/>
              </a:rPr>
              <a:t>Opening night Red Carpet premiere of </a:t>
            </a:r>
            <a:r>
              <a:rPr lang="en-US" sz="1800" dirty="0" err="1" smtClean="0">
                <a:latin typeface="Times New Roman"/>
                <a:ea typeface="MS PGothic" charset="0"/>
                <a:cs typeface="Times New Roman"/>
              </a:rPr>
              <a:t>Feroz</a:t>
            </a:r>
            <a:r>
              <a:rPr lang="en-US" sz="1800" dirty="0" smtClean="0">
                <a:latin typeface="Times New Roman"/>
                <a:ea typeface="MS PGothic" charset="0"/>
                <a:cs typeface="Times New Roman"/>
              </a:rPr>
              <a:t> </a:t>
            </a:r>
            <a:r>
              <a:rPr lang="en-US" sz="1800" dirty="0" err="1" smtClean="0">
                <a:latin typeface="Times New Roman"/>
                <a:ea typeface="MS PGothic" charset="0"/>
                <a:cs typeface="Times New Roman"/>
              </a:rPr>
              <a:t>Abbaz</a:t>
            </a:r>
            <a:r>
              <a:rPr lang="en-US" sz="1800" dirty="0" smtClean="0">
                <a:latin typeface="Times New Roman"/>
                <a:ea typeface="MS PGothic" charset="0"/>
                <a:cs typeface="Times New Roman"/>
              </a:rPr>
              <a:t> Khan’s </a:t>
            </a:r>
            <a:r>
              <a:rPr lang="en-US" sz="1800" i="1" dirty="0" err="1" smtClean="0">
                <a:latin typeface="Times New Roman"/>
                <a:ea typeface="MS PGothic" charset="0"/>
                <a:cs typeface="Times New Roman"/>
              </a:rPr>
              <a:t>Dekh</a:t>
            </a:r>
            <a:r>
              <a:rPr lang="en-US" sz="1800" i="1" dirty="0" smtClean="0">
                <a:latin typeface="Times New Roman"/>
                <a:ea typeface="MS PGothic" charset="0"/>
                <a:cs typeface="Times New Roman"/>
              </a:rPr>
              <a:t> </a:t>
            </a:r>
            <a:r>
              <a:rPr lang="en-US" sz="1800" i="1" dirty="0" err="1" smtClean="0">
                <a:latin typeface="Times New Roman"/>
                <a:ea typeface="MS PGothic" charset="0"/>
                <a:cs typeface="Times New Roman"/>
              </a:rPr>
              <a:t>Tamasha</a:t>
            </a:r>
            <a:r>
              <a:rPr lang="en-US" sz="1800" i="1" dirty="0" smtClean="0">
                <a:latin typeface="Times New Roman"/>
                <a:ea typeface="MS PGothic" charset="0"/>
                <a:cs typeface="Times New Roman"/>
              </a:rPr>
              <a:t> </a:t>
            </a:r>
            <a:r>
              <a:rPr lang="en-US" sz="1800" i="1" dirty="0" err="1" smtClean="0">
                <a:latin typeface="Times New Roman"/>
                <a:ea typeface="MS PGothic" charset="0"/>
                <a:cs typeface="Times New Roman"/>
              </a:rPr>
              <a:t>Dekh</a:t>
            </a:r>
            <a:r>
              <a:rPr lang="en-US" sz="1800" i="1" dirty="0" smtClean="0">
                <a:latin typeface="Times New Roman"/>
                <a:ea typeface="MS PGothic" charset="0"/>
                <a:cs typeface="Times New Roman"/>
              </a:rPr>
              <a:t> </a:t>
            </a:r>
            <a:r>
              <a:rPr lang="en-US" altLang="ja-JP" sz="1800" dirty="0" smtClean="0">
                <a:latin typeface="Times New Roman"/>
                <a:ea typeface="MS PGothic" charset="0"/>
                <a:cs typeface="Times New Roman"/>
              </a:rPr>
              <a:t>at </a:t>
            </a:r>
            <a:r>
              <a:rPr lang="en-US" altLang="ja-JP" sz="1800" dirty="0" err="1" smtClean="0">
                <a:latin typeface="Times New Roman"/>
                <a:ea typeface="MS PGothic" charset="0"/>
                <a:cs typeface="Times New Roman"/>
              </a:rPr>
              <a:t>Skirball</a:t>
            </a:r>
            <a:r>
              <a:rPr lang="en-US" altLang="ja-JP" sz="1800" dirty="0" smtClean="0">
                <a:latin typeface="Times New Roman"/>
                <a:ea typeface="MS PGothic" charset="0"/>
                <a:cs typeface="Times New Roman"/>
              </a:rPr>
              <a:t> Center of the Performing Arts, </a:t>
            </a:r>
            <a:r>
              <a:rPr lang="en-US" altLang="ja-JP" sz="1800" dirty="0">
                <a:latin typeface="Times New Roman"/>
                <a:ea typeface="MS PGothic" charset="0"/>
                <a:cs typeface="Times New Roman"/>
              </a:rPr>
              <a:t>New York </a:t>
            </a:r>
            <a:r>
              <a:rPr lang="en-US" altLang="ja-JP" sz="1800" dirty="0" smtClean="0">
                <a:latin typeface="Times New Roman"/>
                <a:ea typeface="MS PGothic" charset="0"/>
                <a:cs typeface="Times New Roman"/>
              </a:rPr>
              <a:t>City</a:t>
            </a:r>
            <a:endParaRPr lang="en-US" altLang="ja-JP" sz="1800" dirty="0">
              <a:latin typeface="Times New Roman"/>
              <a:ea typeface="MS PGothic" charset="0"/>
              <a:cs typeface="Times New Roman"/>
            </a:endParaRPr>
          </a:p>
          <a:p>
            <a:pPr eaLnBrk="1" hangingPunct="1">
              <a:lnSpc>
                <a:spcPts val="2163"/>
              </a:lnSpc>
              <a:spcBef>
                <a:spcPts val="1200"/>
              </a:spcBef>
              <a:defRPr/>
            </a:pPr>
            <a:r>
              <a:rPr lang="en-US" sz="1800" dirty="0">
                <a:solidFill>
                  <a:srgbClr val="FFFFFF"/>
                </a:solidFill>
                <a:latin typeface="Times New Roman"/>
                <a:ea typeface="MS PGothic" charset="0"/>
                <a:cs typeface="Times New Roman"/>
              </a:rPr>
              <a:t>Gala Benefit Dinner at the </a:t>
            </a:r>
            <a:r>
              <a:rPr lang="en-US" sz="1800" dirty="0" err="1" smtClean="0">
                <a:solidFill>
                  <a:srgbClr val="FFFFFF"/>
                </a:solidFill>
                <a:latin typeface="Times New Roman"/>
                <a:ea typeface="MS PGothic" charset="0"/>
                <a:cs typeface="Times New Roman"/>
              </a:rPr>
              <a:t>Skirball</a:t>
            </a:r>
            <a:r>
              <a:rPr lang="en-US" sz="1800" dirty="0" smtClean="0">
                <a:solidFill>
                  <a:srgbClr val="FFFFFF"/>
                </a:solidFill>
                <a:latin typeface="Times New Roman"/>
                <a:ea typeface="MS PGothic" charset="0"/>
                <a:cs typeface="Times New Roman"/>
              </a:rPr>
              <a:t> Center for Performing Arts, New York City.</a:t>
            </a:r>
            <a:endParaRPr lang="en-US" sz="1800" dirty="0">
              <a:solidFill>
                <a:srgbClr val="FFFFFF"/>
              </a:solidFill>
              <a:latin typeface="Times New Roman"/>
              <a:ea typeface="MS PGothic" charset="0"/>
              <a:cs typeface="Times New Roman"/>
            </a:endParaRPr>
          </a:p>
          <a:p>
            <a:pPr eaLnBrk="1" hangingPunct="1">
              <a:lnSpc>
                <a:spcPts val="2163"/>
              </a:lnSpc>
              <a:spcBef>
                <a:spcPts val="1200"/>
              </a:spcBef>
              <a:defRPr/>
            </a:pPr>
            <a:r>
              <a:rPr lang="en-US" sz="1800" dirty="0">
                <a:latin typeface="Times New Roman"/>
                <a:ea typeface="MS PGothic" charset="0"/>
                <a:cs typeface="Times New Roman"/>
              </a:rPr>
              <a:t>Centerpiece Screening of </a:t>
            </a:r>
            <a:r>
              <a:rPr lang="en-US" sz="1800" dirty="0" err="1" smtClean="0">
                <a:latin typeface="Times New Roman"/>
                <a:ea typeface="MS PGothic" charset="0"/>
                <a:cs typeface="Times New Roman"/>
              </a:rPr>
              <a:t>Hansal</a:t>
            </a:r>
            <a:r>
              <a:rPr lang="en-US" sz="1800" dirty="0" smtClean="0">
                <a:latin typeface="Times New Roman"/>
                <a:ea typeface="MS PGothic" charset="0"/>
                <a:cs typeface="Times New Roman"/>
              </a:rPr>
              <a:t> Mehta’s </a:t>
            </a:r>
            <a:r>
              <a:rPr lang="en-US" sz="1800" i="1" dirty="0" err="1" smtClean="0">
                <a:latin typeface="Times New Roman"/>
                <a:ea typeface="MS PGothic" charset="0"/>
                <a:cs typeface="Times New Roman"/>
              </a:rPr>
              <a:t>Shahid</a:t>
            </a:r>
            <a:r>
              <a:rPr lang="en-US" altLang="ja-JP" sz="1800" dirty="0" smtClean="0">
                <a:latin typeface="Times New Roman"/>
                <a:ea typeface="MS PGothic" charset="0"/>
                <a:cs typeface="Times New Roman"/>
              </a:rPr>
              <a:t> </a:t>
            </a:r>
            <a:r>
              <a:rPr lang="en-US" altLang="ja-JP" sz="1800" dirty="0">
                <a:latin typeface="Times New Roman"/>
                <a:ea typeface="MS PGothic" charset="0"/>
                <a:cs typeface="Times New Roman"/>
              </a:rPr>
              <a:t>at Tribeca Cinemas followed by Film Festival Party</a:t>
            </a:r>
          </a:p>
          <a:p>
            <a:pPr eaLnBrk="1" hangingPunct="1">
              <a:lnSpc>
                <a:spcPts val="2163"/>
              </a:lnSpc>
              <a:spcBef>
                <a:spcPts val="1200"/>
              </a:spcBef>
              <a:defRPr/>
            </a:pPr>
            <a:r>
              <a:rPr lang="en-US" sz="1800" dirty="0">
                <a:latin typeface="Times New Roman"/>
                <a:ea typeface="MS PGothic" charset="0"/>
                <a:cs typeface="Times New Roman"/>
              </a:rPr>
              <a:t>Closing Night Red Carpet Screening of </a:t>
            </a:r>
            <a:r>
              <a:rPr lang="en-US" sz="1800" dirty="0" err="1" smtClean="0">
                <a:latin typeface="Times New Roman"/>
                <a:ea typeface="MS PGothic" charset="0"/>
                <a:cs typeface="Times New Roman"/>
              </a:rPr>
              <a:t>Nitin</a:t>
            </a:r>
            <a:r>
              <a:rPr lang="en-US" sz="1800" dirty="0" smtClean="0">
                <a:latin typeface="Times New Roman"/>
                <a:ea typeface="MS PGothic" charset="0"/>
                <a:cs typeface="Times New Roman"/>
              </a:rPr>
              <a:t> </a:t>
            </a:r>
            <a:r>
              <a:rPr lang="en-US" sz="1800" dirty="0" err="1" smtClean="0">
                <a:latin typeface="Times New Roman"/>
                <a:ea typeface="MS PGothic" charset="0"/>
                <a:cs typeface="Times New Roman"/>
              </a:rPr>
              <a:t>Kakkar’s</a:t>
            </a:r>
            <a:r>
              <a:rPr lang="en-US" sz="1800" dirty="0" smtClean="0">
                <a:latin typeface="Times New Roman"/>
                <a:ea typeface="MS PGothic" charset="0"/>
                <a:cs typeface="Times New Roman"/>
              </a:rPr>
              <a:t> </a:t>
            </a:r>
            <a:r>
              <a:rPr lang="en-US" altLang="ja-JP" sz="1800" i="1" dirty="0" err="1" smtClean="0">
                <a:latin typeface="Times New Roman"/>
                <a:ea typeface="MS PGothic" charset="0"/>
                <a:cs typeface="Times New Roman"/>
              </a:rPr>
              <a:t>Filmistaan</a:t>
            </a:r>
            <a:r>
              <a:rPr lang="en-US" altLang="ja-JP" sz="1800" i="1" dirty="0" smtClean="0">
                <a:latin typeface="Times New Roman"/>
                <a:ea typeface="MS PGothic" charset="0"/>
                <a:cs typeface="Times New Roman"/>
              </a:rPr>
              <a:t> </a:t>
            </a:r>
            <a:r>
              <a:rPr lang="en-US" altLang="ja-JP" sz="1800" dirty="0" smtClean="0">
                <a:latin typeface="Times New Roman"/>
                <a:ea typeface="MS PGothic" charset="0"/>
                <a:cs typeface="Times New Roman"/>
              </a:rPr>
              <a:t>followed </a:t>
            </a:r>
            <a:r>
              <a:rPr lang="en-US" altLang="ja-JP" sz="1800" dirty="0">
                <a:latin typeface="Times New Roman"/>
                <a:ea typeface="MS PGothic" charset="0"/>
                <a:cs typeface="Times New Roman"/>
              </a:rPr>
              <a:t>by the Award Ceremony and the Closing Night Reception</a:t>
            </a:r>
          </a:p>
          <a:p>
            <a:pPr eaLnBrk="1" hangingPunct="1">
              <a:lnSpc>
                <a:spcPts val="2163"/>
              </a:lnSpc>
              <a:spcBef>
                <a:spcPts val="1200"/>
              </a:spcBef>
              <a:defRPr/>
            </a:pPr>
            <a:r>
              <a:rPr lang="en-US" sz="1800" dirty="0">
                <a:latin typeface="Times New Roman"/>
                <a:ea typeface="MS PGothic" charset="0"/>
                <a:cs typeface="Times New Roman"/>
              </a:rPr>
              <a:t>Full day of FILMINDIA Industry Panels with film-makers, industry insiders and actors</a:t>
            </a:r>
            <a:endParaRPr lang="en-US" altLang="ja-JP" sz="1800" dirty="0">
              <a:latin typeface="Times New Roman"/>
              <a:ea typeface="MS PGothic" charset="0"/>
              <a:cs typeface="Times New Roman"/>
            </a:endParaRPr>
          </a:p>
          <a:p>
            <a:pPr lvl="1" eaLnBrk="1" hangingPunct="1">
              <a:defRPr/>
            </a:pPr>
            <a:endParaRPr lang="en-US" sz="1400" dirty="0">
              <a:latin typeface="Calibri" charset="0"/>
              <a:ea typeface="MS PGothic" charset="0"/>
            </a:endParaRPr>
          </a:p>
          <a:p>
            <a:pPr marL="457200" lvl="1" indent="0" eaLnBrk="1" hangingPunct="1">
              <a:buFont typeface="Arial" charset="0"/>
              <a:buNone/>
              <a:defRPr/>
            </a:pPr>
            <a:endParaRPr lang="en-US" sz="1400" dirty="0">
              <a:latin typeface="Calibri" charset="0"/>
              <a:ea typeface="MS PGothic" charset="0"/>
            </a:endParaRPr>
          </a:p>
        </p:txBody>
      </p:sp>
      <p:sp>
        <p:nvSpPr>
          <p:cNvPr id="8" name="TextBox 7"/>
          <p:cNvSpPr txBox="1"/>
          <p:nvPr/>
        </p:nvSpPr>
        <p:spPr>
          <a:xfrm>
            <a:off x="5486400" y="4281488"/>
            <a:ext cx="3429000" cy="2308225"/>
          </a:xfrm>
          <a:prstGeom prst="rect">
            <a:avLst/>
          </a:prstGeom>
          <a:noFill/>
        </p:spPr>
        <p:txBody>
          <a:bodyPr>
            <a:spAutoFit/>
          </a:bodyPr>
          <a:lstStyle/>
          <a:p>
            <a:pPr algn="r">
              <a:defRPr/>
            </a:pPr>
            <a:r>
              <a:rPr lang="en-US" sz="2400" dirty="0">
                <a:solidFill>
                  <a:schemeClr val="accent2">
                    <a:lumMod val="60000"/>
                    <a:lumOff val="40000"/>
                  </a:schemeClr>
                </a:solidFill>
                <a:latin typeface="Times New Roman"/>
                <a:ea typeface="+mn-ea"/>
                <a:cs typeface="Times New Roman"/>
              </a:rPr>
              <a:t>5 Days</a:t>
            </a:r>
          </a:p>
          <a:p>
            <a:pPr algn="r">
              <a:defRPr/>
            </a:pPr>
            <a:r>
              <a:rPr lang="en-US" sz="2400" dirty="0">
                <a:solidFill>
                  <a:schemeClr val="accent2">
                    <a:lumMod val="60000"/>
                    <a:lumOff val="40000"/>
                  </a:schemeClr>
                </a:solidFill>
                <a:latin typeface="Times New Roman"/>
                <a:ea typeface="+mn-ea"/>
                <a:cs typeface="Times New Roman"/>
              </a:rPr>
              <a:t>Over 55 Films</a:t>
            </a:r>
          </a:p>
          <a:p>
            <a:pPr algn="r">
              <a:defRPr/>
            </a:pPr>
            <a:r>
              <a:rPr lang="en-US" sz="2400" dirty="0">
                <a:solidFill>
                  <a:schemeClr val="accent2">
                    <a:lumMod val="60000"/>
                    <a:lumOff val="40000"/>
                  </a:schemeClr>
                </a:solidFill>
                <a:latin typeface="Times New Roman"/>
                <a:ea typeface="+mn-ea"/>
                <a:cs typeface="Times New Roman"/>
              </a:rPr>
              <a:t>Over 5,000 Attendees</a:t>
            </a:r>
          </a:p>
          <a:p>
            <a:pPr algn="r">
              <a:defRPr/>
            </a:pPr>
            <a:r>
              <a:rPr lang="en-US" sz="2400" dirty="0">
                <a:solidFill>
                  <a:schemeClr val="accent2">
                    <a:lumMod val="60000"/>
                    <a:lumOff val="40000"/>
                  </a:schemeClr>
                </a:solidFill>
                <a:latin typeface="Times New Roman"/>
                <a:ea typeface="+mn-ea"/>
                <a:cs typeface="Times New Roman"/>
              </a:rPr>
              <a:t>20+ Films Sold-out </a:t>
            </a:r>
          </a:p>
          <a:p>
            <a:pPr algn="r">
              <a:defRPr/>
            </a:pPr>
            <a:r>
              <a:rPr lang="en-US" sz="2400" dirty="0">
                <a:solidFill>
                  <a:schemeClr val="accent2">
                    <a:lumMod val="60000"/>
                    <a:lumOff val="40000"/>
                  </a:schemeClr>
                </a:solidFill>
                <a:latin typeface="Times New Roman"/>
                <a:ea typeface="+mn-ea"/>
                <a:cs typeface="Times New Roman"/>
              </a:rPr>
              <a:t> Industry Panels</a:t>
            </a:r>
          </a:p>
          <a:p>
            <a:pPr algn="r">
              <a:defRPr/>
            </a:pPr>
            <a:r>
              <a:rPr lang="en-US" sz="2400" dirty="0">
                <a:solidFill>
                  <a:schemeClr val="accent2">
                    <a:lumMod val="60000"/>
                    <a:lumOff val="40000"/>
                  </a:schemeClr>
                </a:solidFill>
                <a:latin typeface="Times New Roman"/>
                <a:ea typeface="+mn-ea"/>
                <a:cs typeface="Times New Roman"/>
              </a:rPr>
              <a:t>Networking  Parties</a:t>
            </a:r>
          </a:p>
        </p:txBody>
      </p:sp>
      <p:pic>
        <p:nvPicPr>
          <p:cNvPr id="24580" name="Picture 8" descr="Chittag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447800"/>
            <a:ext cx="14414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algn="r" eaLnBrk="1" hangingPunct="1"/>
            <a:r>
              <a:rPr lang="en-US">
                <a:latin typeface="Times New Roman" charset="0"/>
                <a:ea typeface="MS PGothic" charset="0"/>
                <a:cs typeface="Times New Roman" charset="0"/>
              </a:rPr>
              <a:t> 2013 Notable Films</a:t>
            </a:r>
          </a:p>
        </p:txBody>
      </p:sp>
      <p:pic>
        <p:nvPicPr>
          <p:cNvPr id="25602" name="Picture 1" descr="Investment-Marathi-movie-Poster-221x3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1868488"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descr="BA-Pass-2013-Hindi-Watch-Online-Full-Movi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00200"/>
            <a:ext cx="37338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Shahid First Look Poster Cinema65.com (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600200"/>
            <a:ext cx="2971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6758_poster-of-anumat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114800"/>
            <a:ext cx="31130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descr="309710,xcitefun-listen-amaya-poste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237038"/>
            <a:ext cx="2057400"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 descr="Filmistan-hindi-full-movie-watch-online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4191000"/>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76200"/>
            <a:ext cx="8229600" cy="1143000"/>
          </a:xfrm>
        </p:spPr>
        <p:txBody>
          <a:bodyPr/>
          <a:lstStyle/>
          <a:p>
            <a:pPr algn="r" eaLnBrk="1" hangingPunct="1"/>
            <a:r>
              <a:rPr lang="en-US">
                <a:latin typeface="Times New Roman" charset="0"/>
                <a:ea typeface="MS PGothic" charset="0"/>
                <a:cs typeface="Times New Roman" charset="0"/>
              </a:rPr>
              <a:t>Audience</a:t>
            </a:r>
          </a:p>
        </p:txBody>
      </p:sp>
      <p:pic>
        <p:nvPicPr>
          <p:cNvPr id="266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150" y="3886200"/>
            <a:ext cx="4168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Content Placeholder 2"/>
          <p:cNvSpPr>
            <a:spLocks noGrp="1"/>
          </p:cNvSpPr>
          <p:nvPr>
            <p:ph idx="1"/>
          </p:nvPr>
        </p:nvSpPr>
        <p:spPr>
          <a:xfrm>
            <a:off x="457200" y="1341438"/>
            <a:ext cx="8229600" cy="4525962"/>
          </a:xfrm>
        </p:spPr>
        <p:txBody>
          <a:bodyPr/>
          <a:lstStyle/>
          <a:p>
            <a:pPr eaLnBrk="1" hangingPunct="1"/>
            <a:r>
              <a:rPr lang="en-US" sz="1600">
                <a:latin typeface="Times New Roman" charset="0"/>
                <a:ea typeface="MS PGothic" charset="0"/>
                <a:cs typeface="Times New Roman" charset="0"/>
              </a:rPr>
              <a:t>Over 5,000 attendees from a diverse range of occupations and age groups across New York</a:t>
            </a:r>
          </a:p>
          <a:p>
            <a:pPr eaLnBrk="1" hangingPunct="1"/>
            <a:r>
              <a:rPr lang="en-US" sz="1600">
                <a:latin typeface="Times New Roman" charset="0"/>
                <a:ea typeface="MS PGothic" charset="0"/>
                <a:cs typeface="Times New Roman" charset="0"/>
              </a:rPr>
              <a:t>Critical mass of audience members between 25-34 and from the Entertainment, Media, Finance, Healthcare and Technology Industries</a:t>
            </a:r>
          </a:p>
          <a:p>
            <a:pPr eaLnBrk="1" hangingPunct="1"/>
            <a:r>
              <a:rPr lang="en-US" sz="1600">
                <a:latin typeface="Times New Roman" charset="0"/>
                <a:ea typeface="MS PGothic" charset="0"/>
                <a:cs typeface="Times New Roman" charset="0"/>
              </a:rPr>
              <a:t>IAAC applies a targeted marketing approach to reach specific audience groups both within and outside the South Asian Community</a:t>
            </a:r>
          </a:p>
          <a:p>
            <a:pPr eaLnBrk="1" hangingPunct="1"/>
            <a:r>
              <a:rPr lang="en-US" sz="1600">
                <a:latin typeface="Times New Roman" charset="0"/>
                <a:ea typeface="MS PGothic" charset="0"/>
                <a:cs typeface="Times New Roman" charset="0"/>
              </a:rPr>
              <a:t>A strong base of returning audience members and over 50% new audience members</a:t>
            </a:r>
          </a:p>
        </p:txBody>
      </p:sp>
      <p:pic>
        <p:nvPicPr>
          <p:cNvPr id="2662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3873500"/>
            <a:ext cx="3979863"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76200"/>
            <a:ext cx="8229600" cy="1143000"/>
          </a:xfrm>
        </p:spPr>
        <p:txBody>
          <a:bodyPr/>
          <a:lstStyle/>
          <a:p>
            <a:pPr algn="r" eaLnBrk="1" hangingPunct="1"/>
            <a:r>
              <a:rPr lang="en-US">
                <a:latin typeface="Times New Roman" charset="0"/>
                <a:ea typeface="MS PGothic" charset="0"/>
                <a:cs typeface="Times New Roman" charset="0"/>
              </a:rPr>
              <a:t>Partners and Collaborators</a:t>
            </a:r>
          </a:p>
        </p:txBody>
      </p:sp>
      <p:sp>
        <p:nvSpPr>
          <p:cNvPr id="13316" name="Content Placeholder 2"/>
          <p:cNvSpPr>
            <a:spLocks noGrp="1"/>
          </p:cNvSpPr>
          <p:nvPr>
            <p:ph idx="1"/>
          </p:nvPr>
        </p:nvSpPr>
        <p:spPr>
          <a:xfrm>
            <a:off x="457200" y="1341438"/>
            <a:ext cx="8229600" cy="4525962"/>
          </a:xfrm>
        </p:spPr>
        <p:txBody>
          <a:bodyPr/>
          <a:lstStyle/>
          <a:p>
            <a:pPr marL="0" indent="0" eaLnBrk="1" hangingPunct="1">
              <a:buFont typeface="Arial" charset="0"/>
              <a:buNone/>
              <a:defRPr/>
            </a:pPr>
            <a:r>
              <a:rPr lang="en-US" sz="1600" dirty="0" smtClean="0">
                <a:latin typeface="Times New Roman"/>
                <a:cs typeface="Times New Roman"/>
              </a:rPr>
              <a:t>In addition to the audience that attends the festival, IAAC has partnered with various local organizations to broaden our message and reach. Organizations we have partnered with include:</a:t>
            </a:r>
          </a:p>
          <a:p>
            <a:pPr marL="0" indent="0" eaLnBrk="1" hangingPunct="1">
              <a:buFont typeface="Arial" charset="0"/>
              <a:buNone/>
              <a:defRPr/>
            </a:pPr>
            <a:endParaRPr lang="en-US" sz="1600" dirty="0" smtClean="0">
              <a:latin typeface="Times New Roman"/>
              <a:cs typeface="Times New Roman"/>
            </a:endParaRPr>
          </a:p>
          <a:p>
            <a:pPr eaLnBrk="1" hangingPunct="1">
              <a:defRPr/>
            </a:pPr>
            <a:r>
              <a:rPr lang="en-US" sz="1600" dirty="0">
                <a:latin typeface="Times New Roman"/>
                <a:cs typeface="Times New Roman"/>
              </a:rPr>
              <a:t>SAJA (South Asian Journalists Association)</a:t>
            </a:r>
          </a:p>
          <a:p>
            <a:pPr eaLnBrk="1" hangingPunct="1">
              <a:defRPr/>
            </a:pPr>
            <a:r>
              <a:rPr lang="en-US" sz="1600" dirty="0">
                <a:latin typeface="Times New Roman"/>
                <a:cs typeface="Times New Roman"/>
              </a:rPr>
              <a:t>AIF (America India Foundation)</a:t>
            </a:r>
          </a:p>
          <a:p>
            <a:pPr eaLnBrk="1" hangingPunct="1">
              <a:defRPr/>
            </a:pPr>
            <a:r>
              <a:rPr lang="en-US" sz="1600" dirty="0">
                <a:latin typeface="Times New Roman"/>
                <a:cs typeface="Times New Roman"/>
              </a:rPr>
              <a:t>SAKHI </a:t>
            </a:r>
            <a:endParaRPr lang="en-US" sz="1600" dirty="0" smtClean="0">
              <a:latin typeface="Times New Roman"/>
              <a:cs typeface="Times New Roman"/>
            </a:endParaRPr>
          </a:p>
          <a:p>
            <a:pPr eaLnBrk="1" hangingPunct="1">
              <a:defRPr/>
            </a:pPr>
            <a:r>
              <a:rPr lang="en-US" sz="1600" dirty="0" smtClean="0">
                <a:latin typeface="Times New Roman"/>
                <a:cs typeface="Times New Roman"/>
              </a:rPr>
              <a:t>CRY </a:t>
            </a:r>
            <a:r>
              <a:rPr lang="en-US" sz="1600" dirty="0">
                <a:latin typeface="Times New Roman"/>
                <a:cs typeface="Times New Roman"/>
              </a:rPr>
              <a:t>(Child Relief and You)</a:t>
            </a:r>
          </a:p>
          <a:p>
            <a:pPr eaLnBrk="1" hangingPunct="1">
              <a:defRPr/>
            </a:pPr>
            <a:r>
              <a:rPr lang="en-US" sz="1600" dirty="0" err="1">
                <a:latin typeface="Times New Roman"/>
                <a:cs typeface="Times New Roman"/>
              </a:rPr>
              <a:t>Bharatiya</a:t>
            </a:r>
            <a:r>
              <a:rPr lang="en-US" sz="1600" dirty="0">
                <a:latin typeface="Times New Roman"/>
                <a:cs typeface="Times New Roman"/>
              </a:rPr>
              <a:t> </a:t>
            </a:r>
            <a:r>
              <a:rPr lang="en-US" sz="1600" dirty="0" err="1">
                <a:latin typeface="Times New Roman"/>
                <a:cs typeface="Times New Roman"/>
              </a:rPr>
              <a:t>Vidya</a:t>
            </a:r>
            <a:r>
              <a:rPr lang="en-US" sz="1600" dirty="0">
                <a:latin typeface="Times New Roman"/>
                <a:cs typeface="Times New Roman"/>
              </a:rPr>
              <a:t> </a:t>
            </a:r>
            <a:r>
              <a:rPr lang="en-US" sz="1600" dirty="0" err="1">
                <a:latin typeface="Times New Roman"/>
                <a:cs typeface="Times New Roman"/>
              </a:rPr>
              <a:t>Bhavan</a:t>
            </a:r>
            <a:endParaRPr lang="en-US" sz="1600" dirty="0">
              <a:latin typeface="Times New Roman"/>
              <a:cs typeface="Times New Roman"/>
            </a:endParaRPr>
          </a:p>
          <a:p>
            <a:pPr eaLnBrk="1" hangingPunct="1">
              <a:defRPr/>
            </a:pPr>
            <a:r>
              <a:rPr lang="en-US" sz="1600" dirty="0">
                <a:latin typeface="Times New Roman"/>
                <a:cs typeface="Times New Roman"/>
              </a:rPr>
              <a:t>Asia Society</a:t>
            </a:r>
          </a:p>
          <a:p>
            <a:pPr eaLnBrk="1" hangingPunct="1">
              <a:defRPr/>
            </a:pPr>
            <a:r>
              <a:rPr lang="en-US" sz="1600" dirty="0">
                <a:latin typeface="Times New Roman"/>
                <a:cs typeface="Times New Roman"/>
              </a:rPr>
              <a:t>AIA (Association of Indians in America)</a:t>
            </a:r>
          </a:p>
          <a:p>
            <a:pPr eaLnBrk="1" hangingPunct="1">
              <a:defRPr/>
            </a:pPr>
            <a:r>
              <a:rPr lang="en-US" sz="1600" dirty="0" err="1">
                <a:latin typeface="Times New Roman"/>
                <a:cs typeface="Times New Roman"/>
              </a:rPr>
              <a:t>NetIp</a:t>
            </a:r>
            <a:r>
              <a:rPr lang="en-US" sz="1600" dirty="0">
                <a:latin typeface="Times New Roman"/>
                <a:cs typeface="Times New Roman"/>
              </a:rPr>
              <a:t> (Network of Indian Professionals)</a:t>
            </a:r>
          </a:p>
          <a:p>
            <a:pPr eaLnBrk="1" hangingPunct="1">
              <a:defRPr/>
            </a:pPr>
            <a:r>
              <a:rPr lang="en-US" sz="1600" dirty="0" err="1">
                <a:latin typeface="Times New Roman"/>
                <a:cs typeface="Times New Roman"/>
              </a:rPr>
              <a:t>TiE</a:t>
            </a:r>
            <a:r>
              <a:rPr lang="en-US" sz="1600" dirty="0">
                <a:latin typeface="Times New Roman"/>
                <a:cs typeface="Times New Roman"/>
              </a:rPr>
              <a:t> (The Indus </a:t>
            </a:r>
            <a:r>
              <a:rPr lang="en-US" sz="1600" dirty="0" smtClean="0">
                <a:latin typeface="Times New Roman"/>
                <a:cs typeface="Times New Roman"/>
              </a:rPr>
              <a:t>Entrepreneurs)</a:t>
            </a:r>
            <a:endParaRPr lang="en-US" sz="1600" dirty="0">
              <a:latin typeface="Times New Roman"/>
              <a:cs typeface="Times New Roman"/>
            </a:endParaRPr>
          </a:p>
          <a:p>
            <a:pPr eaLnBrk="1" hangingPunct="1">
              <a:defRPr/>
            </a:pPr>
            <a:r>
              <a:rPr lang="en-US" sz="1600" dirty="0" smtClean="0">
                <a:latin typeface="Times New Roman"/>
                <a:cs typeface="Times New Roman"/>
              </a:rPr>
              <a:t>GOPIO </a:t>
            </a:r>
            <a:r>
              <a:rPr lang="en-US" sz="1600" dirty="0">
                <a:latin typeface="Times New Roman"/>
                <a:cs typeface="Times New Roman"/>
              </a:rPr>
              <a:t>(Global Organization of People of Indian Origin</a:t>
            </a:r>
            <a:r>
              <a:rPr lang="en-US" sz="1600" dirty="0" smtClean="0">
                <a:latin typeface="Times New Roman"/>
                <a:cs typeface="Times New Roman"/>
              </a:rPr>
              <a:t>)</a:t>
            </a:r>
          </a:p>
          <a:p>
            <a:pPr>
              <a:buFont typeface="Arial" pitchFamily="34" charset="0"/>
              <a:buChar char="•"/>
              <a:defRPr/>
            </a:pPr>
            <a:r>
              <a:rPr lang="en-US" sz="1600" dirty="0" smtClean="0">
                <a:latin typeface="Times New Roman"/>
                <a:cs typeface="Times New Roman"/>
              </a:rPr>
              <a:t>City Opera</a:t>
            </a:r>
          </a:p>
          <a:p>
            <a:pPr>
              <a:defRPr/>
            </a:pPr>
            <a:r>
              <a:rPr lang="en-US" sz="1600" dirty="0" err="1" smtClean="0">
                <a:latin typeface="Times New Roman"/>
                <a:cs typeface="Times New Roman"/>
              </a:rPr>
              <a:t>Sundaram</a:t>
            </a:r>
            <a:r>
              <a:rPr lang="en-US" sz="1600" dirty="0" smtClean="0">
                <a:latin typeface="Times New Roman"/>
                <a:cs typeface="Times New Roman"/>
              </a:rPr>
              <a:t> Tagore Gallery</a:t>
            </a:r>
          </a:p>
          <a:p>
            <a:pPr>
              <a:defRPr/>
            </a:pPr>
            <a:r>
              <a:rPr lang="en-US" sz="1600" dirty="0" err="1" smtClean="0">
                <a:latin typeface="Times New Roman"/>
                <a:cs typeface="Times New Roman"/>
              </a:rPr>
              <a:t>Aicon</a:t>
            </a:r>
            <a:r>
              <a:rPr lang="en-US" sz="1600" dirty="0" smtClean="0">
                <a:latin typeface="Times New Roman"/>
                <a:cs typeface="Times New Roman"/>
              </a:rPr>
              <a:t> Gallery</a:t>
            </a:r>
          </a:p>
          <a:p>
            <a:pPr>
              <a:defRPr/>
            </a:pPr>
            <a:r>
              <a:rPr lang="en-US" sz="1600" dirty="0" smtClean="0">
                <a:latin typeface="Times New Roman"/>
                <a:cs typeface="Times New Roman"/>
              </a:rPr>
              <a:t>World Music institute</a:t>
            </a:r>
          </a:p>
          <a:p>
            <a:pPr eaLnBrk="1" hangingPunct="1">
              <a:defRPr/>
            </a:pPr>
            <a:endParaRPr lang="en-US" sz="1600" dirty="0">
              <a:latin typeface="Times New Roman"/>
              <a:cs typeface="Times New Roman"/>
            </a:endParaRPr>
          </a:p>
        </p:txBody>
      </p:sp>
      <p:sp>
        <p:nvSpPr>
          <p:cNvPr id="15364" name="Content Placeholder 2"/>
          <p:cNvSpPr txBox="1">
            <a:spLocks/>
          </p:cNvSpPr>
          <p:nvPr/>
        </p:nvSpPr>
        <p:spPr bwMode="auto">
          <a:xfrm>
            <a:off x="5638800" y="2179638"/>
            <a:ext cx="3276600" cy="3916362"/>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1600" dirty="0">
                <a:solidFill>
                  <a:schemeClr val="bg1"/>
                </a:solidFill>
                <a:latin typeface="Times New Roman"/>
                <a:ea typeface="MS PGothic" pitchFamily="34" charset="-128"/>
                <a:cs typeface="Times New Roman"/>
              </a:rPr>
              <a:t>Engendered </a:t>
            </a:r>
          </a:p>
          <a:p>
            <a:pPr marL="342900" indent="-342900">
              <a:spcBef>
                <a:spcPct val="20000"/>
              </a:spcBef>
              <a:buFont typeface="Arial" charset="0"/>
              <a:buChar char="•"/>
              <a:defRPr/>
            </a:pPr>
            <a:r>
              <a:rPr lang="en-US" sz="1600" dirty="0">
                <a:solidFill>
                  <a:schemeClr val="bg1"/>
                </a:solidFill>
                <a:latin typeface="Times New Roman"/>
                <a:ea typeface="MS PGothic" pitchFamily="34" charset="-128"/>
                <a:cs typeface="Times New Roman"/>
              </a:rPr>
              <a:t>IIT, US alumni (Indian Institute of Technology)</a:t>
            </a:r>
          </a:p>
          <a:p>
            <a:pPr marL="342900" indent="-342900">
              <a:spcBef>
                <a:spcPct val="20000"/>
              </a:spcBef>
              <a:buFont typeface="Arial" charset="0"/>
              <a:buChar char="•"/>
              <a:defRPr/>
            </a:pPr>
            <a:r>
              <a:rPr lang="en-US" sz="1600" dirty="0">
                <a:solidFill>
                  <a:schemeClr val="bg1"/>
                </a:solidFill>
                <a:latin typeface="Times New Roman"/>
                <a:ea typeface="MS PGothic" pitchFamily="34" charset="-128"/>
                <a:cs typeface="Times New Roman"/>
              </a:rPr>
              <a:t>Lincoln Center Film Society</a:t>
            </a:r>
          </a:p>
          <a:p>
            <a:pPr marL="342900" indent="-342900">
              <a:spcBef>
                <a:spcPct val="20000"/>
              </a:spcBef>
              <a:buFont typeface="Arial" charset="0"/>
              <a:buChar char="•"/>
              <a:defRPr/>
            </a:pPr>
            <a:r>
              <a:rPr lang="en-US" sz="1600" dirty="0">
                <a:solidFill>
                  <a:schemeClr val="bg1"/>
                </a:solidFill>
                <a:latin typeface="Times New Roman"/>
                <a:ea typeface="MS PGothic" pitchFamily="34" charset="-128"/>
                <a:cs typeface="Times New Roman"/>
              </a:rPr>
              <a:t>Rubin Museum</a:t>
            </a:r>
          </a:p>
          <a:p>
            <a:pPr marL="342900" indent="-342900">
              <a:spcBef>
                <a:spcPct val="20000"/>
              </a:spcBef>
              <a:buFont typeface="Arial" charset="0"/>
              <a:buChar char="•"/>
              <a:defRPr/>
            </a:pPr>
            <a:r>
              <a:rPr lang="en-US" sz="1600" dirty="0">
                <a:solidFill>
                  <a:schemeClr val="bg1"/>
                </a:solidFill>
                <a:latin typeface="Times New Roman"/>
                <a:ea typeface="MS PGothic" pitchFamily="34" charset="-128"/>
                <a:cs typeface="Times New Roman"/>
              </a:rPr>
              <a:t>Queens Museum of Art</a:t>
            </a:r>
          </a:p>
          <a:p>
            <a:pPr marL="342900" indent="-342900">
              <a:spcBef>
                <a:spcPct val="20000"/>
              </a:spcBef>
              <a:buFont typeface="Arial" charset="0"/>
              <a:buChar char="•"/>
              <a:defRPr/>
            </a:pPr>
            <a:r>
              <a:rPr lang="en-US" sz="1600" dirty="0">
                <a:solidFill>
                  <a:schemeClr val="bg1"/>
                </a:solidFill>
                <a:latin typeface="Times New Roman"/>
                <a:ea typeface="MS PGothic" pitchFamily="34" charset="-128"/>
                <a:cs typeface="Times New Roman"/>
              </a:rPr>
              <a:t>Newark Museum</a:t>
            </a:r>
          </a:p>
          <a:p>
            <a:pPr marL="342900" indent="-342900">
              <a:spcBef>
                <a:spcPct val="20000"/>
              </a:spcBef>
              <a:buFont typeface="Arial" charset="0"/>
              <a:buChar char="•"/>
              <a:defRPr/>
            </a:pPr>
            <a:r>
              <a:rPr lang="en-US" sz="1600" dirty="0">
                <a:solidFill>
                  <a:schemeClr val="bg1"/>
                </a:solidFill>
                <a:latin typeface="Times New Roman"/>
                <a:ea typeface="MS PGothic" pitchFamily="34" charset="-128"/>
                <a:cs typeface="Times New Roman"/>
              </a:rPr>
              <a:t>Metropolitan Museum</a:t>
            </a:r>
          </a:p>
          <a:p>
            <a:pPr marL="342900" indent="-342900">
              <a:spcBef>
                <a:spcPct val="20000"/>
              </a:spcBef>
              <a:buFont typeface="Arial" charset="0"/>
              <a:buChar char="•"/>
              <a:defRPr/>
            </a:pPr>
            <a:r>
              <a:rPr lang="en-US" sz="1600" dirty="0">
                <a:solidFill>
                  <a:schemeClr val="bg1"/>
                </a:solidFill>
                <a:latin typeface="Times New Roman"/>
                <a:ea typeface="MS PGothic" pitchFamily="34" charset="-128"/>
                <a:cs typeface="Times New Roman"/>
              </a:rPr>
              <a:t>MOMA</a:t>
            </a:r>
          </a:p>
          <a:p>
            <a:pPr marL="342900" indent="-342900">
              <a:spcBef>
                <a:spcPct val="20000"/>
              </a:spcBef>
              <a:buFont typeface="Arial" charset="0"/>
              <a:buChar char="•"/>
              <a:defRPr/>
            </a:pPr>
            <a:r>
              <a:rPr lang="en-US" sz="1600" dirty="0">
                <a:solidFill>
                  <a:schemeClr val="bg1"/>
                </a:solidFill>
                <a:latin typeface="Times New Roman"/>
                <a:ea typeface="MS PGothic" pitchFamily="34" charset="-128"/>
                <a:cs typeface="Times New Roman"/>
              </a:rPr>
              <a:t>Manhattan Theatre Club</a:t>
            </a:r>
          </a:p>
          <a:p>
            <a:pPr marL="342900" indent="-342900">
              <a:spcBef>
                <a:spcPct val="20000"/>
              </a:spcBef>
              <a:buFont typeface="Arial" charset="0"/>
              <a:buChar char="•"/>
              <a:defRPr/>
            </a:pPr>
            <a:r>
              <a:rPr lang="en-US" sz="1600" dirty="0">
                <a:solidFill>
                  <a:schemeClr val="bg1"/>
                </a:solidFill>
                <a:latin typeface="Times New Roman"/>
                <a:ea typeface="MS PGothic" pitchFamily="34" charset="-128"/>
                <a:cs typeface="Times New Roman"/>
              </a:rPr>
              <a:t>Lark Theatre</a:t>
            </a:r>
          </a:p>
          <a:p>
            <a:pPr marL="342900" indent="-342900">
              <a:spcBef>
                <a:spcPct val="20000"/>
              </a:spcBef>
              <a:buFont typeface="Arial" charset="0"/>
              <a:buChar char="•"/>
              <a:defRPr/>
            </a:pPr>
            <a:r>
              <a:rPr lang="en-US" sz="1600" dirty="0">
                <a:solidFill>
                  <a:schemeClr val="bg1"/>
                </a:solidFill>
                <a:latin typeface="Times New Roman"/>
                <a:ea typeface="MS PGothic" pitchFamily="34" charset="-128"/>
                <a:cs typeface="Times New Roman"/>
              </a:rPr>
              <a:t>The Play Company</a:t>
            </a:r>
          </a:p>
          <a:p>
            <a:pPr marL="342900" indent="-342900">
              <a:spcBef>
                <a:spcPct val="20000"/>
              </a:spcBef>
              <a:buFont typeface="Arial" charset="0"/>
              <a:buChar char="•"/>
              <a:defRPr/>
            </a:pPr>
            <a:r>
              <a:rPr lang="en-US" sz="1600" dirty="0">
                <a:solidFill>
                  <a:schemeClr val="bg1"/>
                </a:solidFill>
                <a:latin typeface="Times New Roman"/>
                <a:ea typeface="MS PGothic" pitchFamily="34" charset="-128"/>
                <a:cs typeface="Times New Roman"/>
              </a:rPr>
              <a:t>The Guild Art Gallery</a:t>
            </a:r>
          </a:p>
          <a:p>
            <a:pPr>
              <a:defRPr/>
            </a:pPr>
            <a:endParaRPr lang="en-US" sz="1600" dirty="0">
              <a:solidFill>
                <a:schemeClr val="bg1"/>
              </a:solidFill>
              <a:latin typeface="Times New Roman"/>
              <a:ea typeface="MS PGothic" pitchFamily="34" charset="-128"/>
              <a:cs typeface="Times New Roman"/>
            </a:endParaRPr>
          </a:p>
          <a:p>
            <a:pPr marL="342900" indent="-342900">
              <a:spcBef>
                <a:spcPct val="20000"/>
              </a:spcBef>
              <a:buFont typeface="Arial" charset="0"/>
              <a:buChar char="•"/>
              <a:defRPr/>
            </a:pPr>
            <a:endParaRPr lang="en-US" sz="1600" dirty="0">
              <a:solidFill>
                <a:schemeClr val="bg1"/>
              </a:solidFill>
              <a:latin typeface="Calibri" pitchFamily="34" charset="0"/>
              <a:ea typeface="MS PGothic" pitchFamily="34" charset="-128"/>
              <a:cs typeface="+mn-cs"/>
            </a:endParaRPr>
          </a:p>
          <a:p>
            <a:pPr marL="342900" indent="-342900">
              <a:spcBef>
                <a:spcPct val="20000"/>
              </a:spcBef>
              <a:buFont typeface="Arial" charset="0"/>
              <a:buChar char="•"/>
              <a:defRPr/>
            </a:pPr>
            <a:endParaRPr lang="en-US" sz="1600" dirty="0">
              <a:solidFill>
                <a:schemeClr val="bg1"/>
              </a:solidFill>
              <a:latin typeface="Calibri" pitchFamily="34" charset="0"/>
              <a:ea typeface="MS PGothic" pitchFamily="34" charset="-128"/>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76200"/>
            <a:ext cx="8229600" cy="1143000"/>
          </a:xfrm>
        </p:spPr>
        <p:txBody>
          <a:bodyPr/>
          <a:lstStyle/>
          <a:p>
            <a:pPr algn="r" eaLnBrk="1" hangingPunct="1"/>
            <a:r>
              <a:rPr lang="en-US">
                <a:latin typeface="Times New Roman" charset="0"/>
                <a:ea typeface="MS PGothic" charset="0"/>
                <a:cs typeface="Times New Roman" charset="0"/>
              </a:rPr>
              <a:t>Festival Reviews</a:t>
            </a:r>
          </a:p>
        </p:txBody>
      </p:sp>
      <p:sp>
        <p:nvSpPr>
          <p:cNvPr id="28674" name="Content Placeholder 2"/>
          <p:cNvSpPr>
            <a:spLocks noGrp="1"/>
          </p:cNvSpPr>
          <p:nvPr>
            <p:ph idx="1"/>
          </p:nvPr>
        </p:nvSpPr>
        <p:spPr>
          <a:xfrm>
            <a:off x="457200" y="1143000"/>
            <a:ext cx="8229600" cy="5410200"/>
          </a:xfrm>
        </p:spPr>
        <p:txBody>
          <a:bodyPr/>
          <a:lstStyle/>
          <a:p>
            <a:pPr eaLnBrk="1" hangingPunct="1"/>
            <a:r>
              <a:rPr lang="ja-JP" altLang="en-US" sz="1400">
                <a:latin typeface="Times New Roman" charset="0"/>
                <a:ea typeface="MS PGothic" charset="0"/>
                <a:cs typeface="Times New Roman" charset="0"/>
              </a:rPr>
              <a:t>“</a:t>
            </a:r>
            <a:r>
              <a:rPr lang="en-US" altLang="ja-JP" sz="1400">
                <a:latin typeface="Times New Roman" charset="0"/>
                <a:ea typeface="MS PGothic" charset="0"/>
                <a:cs typeface="Times New Roman" charset="0"/>
              </a:rPr>
              <a:t>It's wonderful to have an Indian film festival here [in New York] and wonderful to have a Tamil film screened here on the 10th year [of IAAC].</a:t>
            </a:r>
            <a:r>
              <a:rPr lang="ja-JP" altLang="en-US" sz="1400">
                <a:latin typeface="Times New Roman" charset="0"/>
                <a:ea typeface="MS PGothic" charset="0"/>
                <a:cs typeface="Times New Roman" charset="0"/>
              </a:rPr>
              <a:t>”</a:t>
            </a:r>
            <a:r>
              <a:rPr lang="en-US" altLang="ja-JP" sz="1400">
                <a:latin typeface="Times New Roman" charset="0"/>
                <a:ea typeface="MS PGothic" charset="0"/>
                <a:cs typeface="Times New Roman" charset="0"/>
              </a:rPr>
              <a:t> – Mani Ratnam</a:t>
            </a:r>
          </a:p>
          <a:p>
            <a:pPr eaLnBrk="1" hangingPunct="1"/>
            <a:endParaRPr lang="en-US" sz="1400">
              <a:latin typeface="Times New Roman" charset="0"/>
              <a:ea typeface="MS PGothic" charset="0"/>
              <a:cs typeface="Times New Roman" charset="0"/>
            </a:endParaRPr>
          </a:p>
          <a:p>
            <a:pPr eaLnBrk="1" hangingPunct="1"/>
            <a:r>
              <a:rPr lang="ja-JP" altLang="en-US" sz="1400">
                <a:latin typeface="Times New Roman" charset="0"/>
                <a:ea typeface="MS PGothic" charset="0"/>
                <a:cs typeface="Times New Roman" charset="0"/>
              </a:rPr>
              <a:t>“</a:t>
            </a:r>
            <a:r>
              <a:rPr lang="en-US" altLang="ja-JP" sz="1400">
                <a:latin typeface="Times New Roman" charset="0"/>
                <a:ea typeface="MS PGothic" charset="0"/>
                <a:cs typeface="Times New Roman" charset="0"/>
              </a:rPr>
              <a:t>It's just been very pleasurable to see how it's grown to become a very serious thing and I think now they get the best films, it gets a lot of media attention and I think it's a fantastic platform, both for Indian filmmakers from the US and from India.</a:t>
            </a:r>
            <a:r>
              <a:rPr lang="ja-JP" altLang="en-US" sz="1400">
                <a:latin typeface="Times New Roman" charset="0"/>
                <a:ea typeface="MS PGothic" charset="0"/>
                <a:cs typeface="Times New Roman" charset="0"/>
              </a:rPr>
              <a:t>”</a:t>
            </a:r>
            <a:r>
              <a:rPr lang="en-US" altLang="ja-JP" sz="1400">
                <a:latin typeface="Times New Roman" charset="0"/>
                <a:ea typeface="MS PGothic" charset="0"/>
                <a:cs typeface="Times New Roman" charset="0"/>
              </a:rPr>
              <a:t> – Salman Rushdie </a:t>
            </a:r>
          </a:p>
          <a:p>
            <a:pPr eaLnBrk="1" hangingPunct="1"/>
            <a:endParaRPr lang="en-US" sz="1400">
              <a:latin typeface="Times New Roman" charset="0"/>
              <a:ea typeface="MS PGothic" charset="0"/>
              <a:cs typeface="Times New Roman" charset="0"/>
            </a:endParaRPr>
          </a:p>
          <a:p>
            <a:pPr eaLnBrk="1" hangingPunct="1"/>
            <a:r>
              <a:rPr lang="ja-JP" altLang="en-US" sz="1400">
                <a:latin typeface="Times New Roman" charset="0"/>
                <a:ea typeface="MS PGothic" charset="0"/>
                <a:cs typeface="Times New Roman" charset="0"/>
              </a:rPr>
              <a:t>“</a:t>
            </a:r>
            <a:r>
              <a:rPr lang="en-US" altLang="ja-JP" sz="1400">
                <a:latin typeface="Times New Roman" charset="0"/>
                <a:ea typeface="MS PGothic" charset="0"/>
                <a:cs typeface="Times New Roman" charset="0"/>
              </a:rPr>
              <a:t>I'm here to celebrate IAAC…to celebrate this wonderful dynamo of a woman, Aroon Shivdasani, who started in the bedroom and has now gone to the boardroom.</a:t>
            </a:r>
            <a:r>
              <a:rPr lang="ja-JP" altLang="en-US" sz="1400">
                <a:latin typeface="Times New Roman" charset="0"/>
                <a:ea typeface="MS PGothic" charset="0"/>
                <a:cs typeface="Times New Roman" charset="0"/>
              </a:rPr>
              <a:t>”</a:t>
            </a:r>
            <a:r>
              <a:rPr lang="en-US" altLang="ja-JP" sz="1400">
                <a:latin typeface="Times New Roman" charset="0"/>
                <a:ea typeface="MS PGothic" charset="0"/>
                <a:cs typeface="Times New Roman" charset="0"/>
              </a:rPr>
              <a:t> – Mira Nair</a:t>
            </a:r>
          </a:p>
          <a:p>
            <a:pPr eaLnBrk="1" hangingPunct="1">
              <a:buFont typeface="Arial" charset="0"/>
              <a:buNone/>
            </a:pPr>
            <a:endParaRPr lang="en-US" sz="1400">
              <a:latin typeface="Times New Roman" charset="0"/>
              <a:ea typeface="MS PGothic" charset="0"/>
              <a:cs typeface="Times New Roman" charset="0"/>
            </a:endParaRPr>
          </a:p>
          <a:p>
            <a:pPr eaLnBrk="1" hangingPunct="1"/>
            <a:r>
              <a:rPr lang="ja-JP" altLang="en-US" sz="1400">
                <a:latin typeface="Times New Roman" charset="0"/>
                <a:ea typeface="MS PGothic" charset="0"/>
                <a:cs typeface="Times New Roman" charset="0"/>
              </a:rPr>
              <a:t>“</a:t>
            </a:r>
            <a:r>
              <a:rPr lang="en-US" altLang="ja-JP" sz="1400">
                <a:latin typeface="Times New Roman" charset="0"/>
                <a:ea typeface="MS PGothic" charset="0"/>
                <a:cs typeface="Times New Roman" charset="0"/>
              </a:rPr>
              <a:t>I really admire the work Aroon Shivdasani is doing. I think she works tirelessly for the arts and culture, not only for the Indian diaspora but just for the life of the city of New York</a:t>
            </a:r>
            <a:r>
              <a:rPr lang="ja-JP" altLang="en-US" sz="1400">
                <a:latin typeface="Times New Roman" charset="0"/>
                <a:ea typeface="MS PGothic" charset="0"/>
                <a:cs typeface="Times New Roman" charset="0"/>
              </a:rPr>
              <a:t>”</a:t>
            </a:r>
            <a:r>
              <a:rPr lang="en-US" altLang="ja-JP" sz="1400">
                <a:latin typeface="Times New Roman" charset="0"/>
                <a:ea typeface="MS PGothic" charset="0"/>
                <a:cs typeface="Times New Roman" charset="0"/>
              </a:rPr>
              <a:t> – Padma Lakshmi </a:t>
            </a:r>
          </a:p>
          <a:p>
            <a:pPr eaLnBrk="1" hangingPunct="1"/>
            <a:endParaRPr lang="en-US" sz="1400">
              <a:latin typeface="Times New Roman" charset="0"/>
              <a:ea typeface="MS PGothic" charset="0"/>
              <a:cs typeface="Times New Roman" charset="0"/>
            </a:endParaRPr>
          </a:p>
          <a:p>
            <a:pPr eaLnBrk="1" hangingPunct="1"/>
            <a:r>
              <a:rPr lang="ja-JP" altLang="en-US" sz="1400">
                <a:latin typeface="Times New Roman" charset="0"/>
                <a:ea typeface="MS PGothic" charset="0"/>
                <a:cs typeface="Times New Roman" charset="0"/>
              </a:rPr>
              <a:t>“</a:t>
            </a:r>
            <a:r>
              <a:rPr lang="en-US" altLang="ja-JP" sz="1400">
                <a:latin typeface="Times New Roman" charset="0"/>
                <a:ea typeface="MS PGothic" charset="0"/>
                <a:cs typeface="Times New Roman" charset="0"/>
              </a:rPr>
              <a:t>IAAC is uncompromisingly of the alternative stream that plays directly into what I love and so I'll always support this... as long as they keep their artistic integrity, I’m right here.</a:t>
            </a:r>
            <a:r>
              <a:rPr lang="ja-JP" altLang="en-US" sz="1400">
                <a:latin typeface="Times New Roman" charset="0"/>
                <a:ea typeface="MS PGothic" charset="0"/>
                <a:cs typeface="Times New Roman" charset="0"/>
              </a:rPr>
              <a:t>”</a:t>
            </a:r>
            <a:r>
              <a:rPr lang="en-US" altLang="ja-JP" sz="1400">
                <a:latin typeface="Times New Roman" charset="0"/>
                <a:ea typeface="MS PGothic" charset="0"/>
                <a:cs typeface="Times New Roman" charset="0"/>
              </a:rPr>
              <a:t> – Rahul Bose</a:t>
            </a:r>
          </a:p>
          <a:p>
            <a:pPr eaLnBrk="1" hangingPunct="1"/>
            <a:endParaRPr lang="en-US" sz="1400">
              <a:latin typeface="Times New Roman" charset="0"/>
              <a:ea typeface="MS PGothic" charset="0"/>
              <a:cs typeface="Times New Roman" charset="0"/>
            </a:endParaRPr>
          </a:p>
          <a:p>
            <a:pPr eaLnBrk="1" hangingPunct="1"/>
            <a:r>
              <a:rPr lang="ja-JP" altLang="en-US" sz="1400">
                <a:latin typeface="Times New Roman" charset="0"/>
                <a:ea typeface="MS PGothic" charset="0"/>
                <a:cs typeface="Times New Roman" charset="0"/>
              </a:rPr>
              <a:t>“</a:t>
            </a:r>
            <a:r>
              <a:rPr lang="en-US" altLang="ja-JP" sz="1400">
                <a:latin typeface="Times New Roman" charset="0"/>
                <a:ea typeface="MS PGothic" charset="0"/>
                <a:cs typeface="Times New Roman" charset="0"/>
              </a:rPr>
              <a:t>The fact that it's been 10 years is incredible because the programming has been continuously getting better and better</a:t>
            </a:r>
            <a:r>
              <a:rPr lang="ja-JP" altLang="en-US" sz="1400">
                <a:latin typeface="Times New Roman" charset="0"/>
                <a:ea typeface="MS PGothic" charset="0"/>
                <a:cs typeface="Times New Roman" charset="0"/>
              </a:rPr>
              <a:t>”</a:t>
            </a:r>
            <a:r>
              <a:rPr lang="en-US" altLang="ja-JP" sz="1400">
                <a:latin typeface="Times New Roman" charset="0"/>
                <a:ea typeface="MS PGothic" charset="0"/>
                <a:cs typeface="Times New Roman" charset="0"/>
              </a:rPr>
              <a:t> – Samrat Chakrabarti</a:t>
            </a:r>
          </a:p>
          <a:p>
            <a:pPr eaLnBrk="1" hangingPunct="1"/>
            <a:endParaRPr lang="en-US" sz="1400">
              <a:latin typeface="Times New Roman" charset="0"/>
              <a:ea typeface="MS PGothic" charset="0"/>
              <a:cs typeface="Times New Roman" charset="0"/>
            </a:endParaRPr>
          </a:p>
          <a:p>
            <a:pPr eaLnBrk="1" hangingPunct="1"/>
            <a:r>
              <a:rPr lang="ja-JP" altLang="en-US" sz="1400">
                <a:latin typeface="Times New Roman" charset="0"/>
                <a:ea typeface="MS PGothic" charset="0"/>
                <a:cs typeface="Times New Roman" charset="0"/>
              </a:rPr>
              <a:t>“</a:t>
            </a:r>
            <a:r>
              <a:rPr lang="en-US" altLang="ja-JP" sz="1400">
                <a:latin typeface="Times New Roman" charset="0"/>
                <a:ea typeface="MS PGothic" charset="0"/>
                <a:cs typeface="Times New Roman" charset="0"/>
              </a:rPr>
              <a:t>The IAAC film festival has become one of the most important cultural events on the calendar of the Indian-American community</a:t>
            </a:r>
            <a:r>
              <a:rPr lang="ja-JP" altLang="en-US" sz="1400">
                <a:latin typeface="Times New Roman" charset="0"/>
                <a:ea typeface="MS PGothic" charset="0"/>
                <a:cs typeface="Times New Roman" charset="0"/>
              </a:rPr>
              <a:t>”</a:t>
            </a:r>
            <a:r>
              <a:rPr lang="en-US" altLang="ja-JP" sz="1400">
                <a:latin typeface="Times New Roman" charset="0"/>
                <a:ea typeface="MS PGothic" charset="0"/>
                <a:cs typeface="Times New Roman" charset="0"/>
              </a:rPr>
              <a:t> – Prabhu Dayal (Indian Consul General in New York)</a:t>
            </a:r>
            <a:endParaRPr lang="en-US" sz="1400">
              <a:latin typeface="Times New Roman" charset="0"/>
              <a:ea typeface="MS PGothic"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905000" y="228600"/>
            <a:ext cx="7239000" cy="990600"/>
          </a:xfrm>
        </p:spPr>
        <p:txBody>
          <a:bodyPr/>
          <a:lstStyle/>
          <a:p>
            <a:pPr algn="r" eaLnBrk="1" hangingPunct="1"/>
            <a:r>
              <a:rPr lang="en-US">
                <a:latin typeface="Times New Roman" charset="0"/>
                <a:ea typeface="MS PGothic" charset="0"/>
                <a:cs typeface="Times New Roman" charset="0"/>
              </a:rPr>
              <a:t>2014 Film Festival</a:t>
            </a:r>
          </a:p>
        </p:txBody>
      </p:sp>
      <p:sp>
        <p:nvSpPr>
          <p:cNvPr id="29698" name="Content Placeholder 2"/>
          <p:cNvSpPr>
            <a:spLocks noGrp="1"/>
          </p:cNvSpPr>
          <p:nvPr>
            <p:ph idx="1"/>
          </p:nvPr>
        </p:nvSpPr>
        <p:spPr>
          <a:xfrm>
            <a:off x="457200" y="1676400"/>
            <a:ext cx="7162800" cy="3048000"/>
          </a:xfrm>
        </p:spPr>
        <p:txBody>
          <a:bodyPr/>
          <a:lstStyle/>
          <a:p>
            <a:pPr eaLnBrk="1" hangingPunct="1">
              <a:lnSpc>
                <a:spcPts val="2163"/>
              </a:lnSpc>
              <a:spcBef>
                <a:spcPts val="1200"/>
              </a:spcBef>
            </a:pPr>
            <a:r>
              <a:rPr lang="en-US" sz="1800" dirty="0">
                <a:latin typeface="Times New Roman" charset="0"/>
                <a:ea typeface="MS PGothic" charset="0"/>
                <a:cs typeface="Times New Roman" charset="0"/>
              </a:rPr>
              <a:t>14th Annual NEW YORK INDIAN FILM FESTIVAL (NYIFF) will be from May 5</a:t>
            </a:r>
            <a:r>
              <a:rPr lang="en-US" sz="1800" baseline="30000" dirty="0">
                <a:latin typeface="Times New Roman" charset="0"/>
                <a:ea typeface="MS PGothic" charset="0"/>
                <a:cs typeface="Times New Roman" charset="0"/>
              </a:rPr>
              <a:t>th</a:t>
            </a:r>
            <a:r>
              <a:rPr lang="en-US" sz="1800" dirty="0">
                <a:latin typeface="Times New Roman" charset="0"/>
                <a:ea typeface="MS PGothic" charset="0"/>
                <a:cs typeface="Times New Roman" charset="0"/>
              </a:rPr>
              <a:t>-10</a:t>
            </a:r>
            <a:r>
              <a:rPr lang="en-US" sz="1800" baseline="30000" dirty="0">
                <a:latin typeface="Times New Roman" charset="0"/>
                <a:ea typeface="MS PGothic" charset="0"/>
                <a:cs typeface="Times New Roman" charset="0"/>
              </a:rPr>
              <a:t>th</a:t>
            </a:r>
            <a:r>
              <a:rPr lang="en-US" sz="1800" dirty="0">
                <a:latin typeface="Times New Roman" charset="0"/>
                <a:ea typeface="MS PGothic" charset="0"/>
                <a:cs typeface="Times New Roman" charset="0"/>
              </a:rPr>
              <a:t> 2014.</a:t>
            </a:r>
          </a:p>
          <a:p>
            <a:pPr eaLnBrk="1" hangingPunct="1">
              <a:lnSpc>
                <a:spcPts val="2163"/>
              </a:lnSpc>
              <a:spcBef>
                <a:spcPts val="1200"/>
              </a:spcBef>
            </a:pPr>
            <a:r>
              <a:rPr lang="en-US" sz="1800" dirty="0">
                <a:latin typeface="Times New Roman" charset="0"/>
                <a:ea typeface="MS PGothic" charset="0"/>
                <a:cs typeface="Times New Roman" charset="0"/>
              </a:rPr>
              <a:t>Opening night Red Carpet premiere at </a:t>
            </a:r>
            <a:r>
              <a:rPr lang="en-US" sz="1800" dirty="0" err="1">
                <a:latin typeface="Times New Roman" charset="0"/>
                <a:ea typeface="MS PGothic" charset="0"/>
                <a:cs typeface="Times New Roman" charset="0"/>
              </a:rPr>
              <a:t>Skirball</a:t>
            </a:r>
            <a:r>
              <a:rPr lang="en-US" sz="1800" dirty="0">
                <a:latin typeface="Times New Roman" charset="0"/>
                <a:ea typeface="MS PGothic" charset="0"/>
                <a:cs typeface="Times New Roman" charset="0"/>
              </a:rPr>
              <a:t> Center for Performing Arts followed by the Gala Benefit Dinner. </a:t>
            </a:r>
          </a:p>
          <a:p>
            <a:pPr eaLnBrk="1" hangingPunct="1">
              <a:lnSpc>
                <a:spcPts val="2163"/>
              </a:lnSpc>
              <a:spcBef>
                <a:spcPts val="1200"/>
              </a:spcBef>
            </a:pPr>
            <a:r>
              <a:rPr lang="en-US" sz="1800" dirty="0">
                <a:latin typeface="Times New Roman" charset="0"/>
                <a:ea typeface="MS PGothic" charset="0"/>
                <a:cs typeface="Times New Roman" charset="0"/>
              </a:rPr>
              <a:t>Centerpiece Screening at Tribeca Cinemas followed by Film Festival Party</a:t>
            </a:r>
          </a:p>
          <a:p>
            <a:pPr eaLnBrk="1" hangingPunct="1">
              <a:lnSpc>
                <a:spcPts val="2163"/>
              </a:lnSpc>
              <a:spcBef>
                <a:spcPts val="1200"/>
              </a:spcBef>
            </a:pPr>
            <a:r>
              <a:rPr lang="en-US" sz="1800" dirty="0">
                <a:latin typeface="Times New Roman" charset="0"/>
                <a:ea typeface="MS PGothic" charset="0"/>
                <a:cs typeface="Times New Roman" charset="0"/>
              </a:rPr>
              <a:t>Closing Night Red Carpet Screening followed by the Award Ceremony at </a:t>
            </a:r>
            <a:r>
              <a:rPr lang="en-US" sz="1800" dirty="0" err="1">
                <a:latin typeface="Times New Roman" charset="0"/>
                <a:ea typeface="MS PGothic" charset="0"/>
                <a:cs typeface="Times New Roman" charset="0"/>
              </a:rPr>
              <a:t>Skirball</a:t>
            </a:r>
            <a:r>
              <a:rPr lang="en-US" sz="1800" dirty="0">
                <a:latin typeface="Times New Roman" charset="0"/>
                <a:ea typeface="MS PGothic" charset="0"/>
                <a:cs typeface="Times New Roman" charset="0"/>
              </a:rPr>
              <a:t> Center for Performing Arts and the Closing Night Reception.</a:t>
            </a:r>
            <a:endParaRPr lang="en-US" sz="1400" dirty="0">
              <a:latin typeface="Times New Roman" charset="0"/>
              <a:ea typeface="MS PGothic" charset="0"/>
              <a:cs typeface="Times New Roman" charset="0"/>
            </a:endParaRPr>
          </a:p>
        </p:txBody>
      </p:sp>
      <p:sp>
        <p:nvSpPr>
          <p:cNvPr id="8" name="TextBox 7"/>
          <p:cNvSpPr txBox="1"/>
          <p:nvPr/>
        </p:nvSpPr>
        <p:spPr>
          <a:xfrm>
            <a:off x="304800" y="4572000"/>
            <a:ext cx="4437063" cy="2062163"/>
          </a:xfrm>
          <a:prstGeom prst="rect">
            <a:avLst/>
          </a:prstGeom>
          <a:noFill/>
        </p:spPr>
        <p:txBody>
          <a:bodyPr>
            <a:spAutoFit/>
          </a:bodyPr>
          <a:lstStyle/>
          <a:p>
            <a:pPr algn="ctr">
              <a:defRPr/>
            </a:pPr>
            <a:r>
              <a:rPr lang="en-US" sz="3200" dirty="0">
                <a:solidFill>
                  <a:schemeClr val="accent2">
                    <a:lumMod val="60000"/>
                    <a:lumOff val="40000"/>
                  </a:schemeClr>
                </a:solidFill>
                <a:latin typeface="Times New Roman"/>
                <a:ea typeface="+mn-ea"/>
                <a:cs typeface="Times New Roman"/>
              </a:rPr>
              <a:t>6</a:t>
            </a:r>
            <a:r>
              <a:rPr lang="en-US" sz="3200" dirty="0" smtClean="0">
                <a:solidFill>
                  <a:schemeClr val="accent2">
                    <a:lumMod val="60000"/>
                    <a:lumOff val="40000"/>
                  </a:schemeClr>
                </a:solidFill>
                <a:latin typeface="Times New Roman"/>
                <a:ea typeface="+mn-ea"/>
                <a:cs typeface="Times New Roman"/>
              </a:rPr>
              <a:t> </a:t>
            </a:r>
            <a:r>
              <a:rPr lang="en-US" sz="3200" dirty="0">
                <a:solidFill>
                  <a:schemeClr val="accent2">
                    <a:lumMod val="60000"/>
                    <a:lumOff val="40000"/>
                  </a:schemeClr>
                </a:solidFill>
                <a:latin typeface="Times New Roman"/>
                <a:ea typeface="+mn-ea"/>
                <a:cs typeface="Times New Roman"/>
              </a:rPr>
              <a:t>Days</a:t>
            </a:r>
          </a:p>
          <a:p>
            <a:pPr algn="ctr">
              <a:defRPr/>
            </a:pPr>
            <a:r>
              <a:rPr lang="en-US" sz="3200" dirty="0">
                <a:solidFill>
                  <a:schemeClr val="accent2">
                    <a:lumMod val="60000"/>
                    <a:lumOff val="40000"/>
                  </a:schemeClr>
                </a:solidFill>
                <a:latin typeface="Times New Roman"/>
                <a:ea typeface="+mn-ea"/>
                <a:cs typeface="Times New Roman"/>
              </a:rPr>
              <a:t>Over 5,000 Attendees,</a:t>
            </a:r>
          </a:p>
          <a:p>
            <a:pPr algn="ctr">
              <a:defRPr/>
            </a:pPr>
            <a:r>
              <a:rPr lang="en-US" sz="3200" dirty="0">
                <a:solidFill>
                  <a:schemeClr val="accent2">
                    <a:lumMod val="60000"/>
                    <a:lumOff val="40000"/>
                  </a:schemeClr>
                </a:solidFill>
                <a:latin typeface="Times New Roman"/>
                <a:ea typeface="+mn-ea"/>
                <a:cs typeface="Times New Roman"/>
              </a:rPr>
              <a:t>Networking Parties,  Red Carpet Galas Receptions</a:t>
            </a:r>
          </a:p>
        </p:txBody>
      </p:sp>
      <p:sp>
        <p:nvSpPr>
          <p:cNvPr id="11" name="TextBox 10"/>
          <p:cNvSpPr txBox="1"/>
          <p:nvPr/>
        </p:nvSpPr>
        <p:spPr>
          <a:xfrm>
            <a:off x="5105400" y="4572000"/>
            <a:ext cx="3581400" cy="2062163"/>
          </a:xfrm>
          <a:prstGeom prst="rect">
            <a:avLst/>
          </a:prstGeom>
          <a:noFill/>
        </p:spPr>
        <p:txBody>
          <a:bodyPr>
            <a:spAutoFit/>
          </a:bodyPr>
          <a:lstStyle/>
          <a:p>
            <a:pPr algn="ctr">
              <a:defRPr/>
            </a:pPr>
            <a:r>
              <a:rPr lang="en-US" sz="3200" dirty="0">
                <a:solidFill>
                  <a:schemeClr val="accent2">
                    <a:lumMod val="60000"/>
                    <a:lumOff val="40000"/>
                  </a:schemeClr>
                </a:solidFill>
                <a:latin typeface="Times New Roman"/>
                <a:ea typeface="+mn-ea"/>
                <a:cs typeface="Times New Roman"/>
              </a:rPr>
              <a:t>Over 50 Films</a:t>
            </a:r>
          </a:p>
          <a:p>
            <a:pPr algn="ctr">
              <a:defRPr/>
            </a:pPr>
            <a:r>
              <a:rPr lang="en-US" sz="3200" dirty="0">
                <a:solidFill>
                  <a:schemeClr val="accent2">
                    <a:lumMod val="60000"/>
                    <a:lumOff val="40000"/>
                  </a:schemeClr>
                </a:solidFill>
                <a:latin typeface="Times New Roman"/>
                <a:ea typeface="+mn-ea"/>
                <a:cs typeface="Times New Roman"/>
              </a:rPr>
              <a:t>Industry Panels</a:t>
            </a:r>
          </a:p>
          <a:p>
            <a:pPr algn="ctr">
              <a:defRPr/>
            </a:pPr>
            <a:r>
              <a:rPr lang="en-US" sz="3200" dirty="0">
                <a:solidFill>
                  <a:schemeClr val="accent2">
                    <a:lumMod val="60000"/>
                    <a:lumOff val="40000"/>
                  </a:schemeClr>
                </a:solidFill>
                <a:latin typeface="Times New Roman"/>
                <a:ea typeface="+mn-ea"/>
                <a:cs typeface="Times New Roman"/>
              </a:rPr>
              <a:t>Special Events</a:t>
            </a:r>
          </a:p>
          <a:p>
            <a:pPr algn="ctr">
              <a:defRPr/>
            </a:pPr>
            <a:r>
              <a:rPr lang="en-US" sz="3200" dirty="0">
                <a:solidFill>
                  <a:schemeClr val="accent2">
                    <a:lumMod val="60000"/>
                    <a:lumOff val="40000"/>
                  </a:schemeClr>
                </a:solidFill>
                <a:latin typeface="Times New Roman"/>
                <a:ea typeface="+mn-ea"/>
                <a:cs typeface="Times New Roman"/>
              </a:rPr>
              <a:t>Award Ceremony</a:t>
            </a:r>
          </a:p>
        </p:txBody>
      </p:sp>
      <p:pic>
        <p:nvPicPr>
          <p:cNvPr id="2970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196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1" descr="DSC_609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441700"/>
            <a:ext cx="48768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350" y="31750"/>
            <a:ext cx="481965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7"/>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4341813" y="3336925"/>
            <a:ext cx="4802187" cy="3540125"/>
          </a:xfrm>
          <a:noFill/>
        </p:spPr>
      </p:pic>
      <p:sp>
        <p:nvSpPr>
          <p:cNvPr id="30725" name="Title 1"/>
          <p:cNvSpPr>
            <a:spLocks noGrp="1"/>
          </p:cNvSpPr>
          <p:nvPr>
            <p:ph type="title"/>
          </p:nvPr>
        </p:nvSpPr>
        <p:spPr>
          <a:xfrm>
            <a:off x="457200" y="3048000"/>
            <a:ext cx="8229600" cy="1143000"/>
          </a:xfrm>
        </p:spPr>
        <p:txBody>
          <a:bodyPr/>
          <a:lstStyle/>
          <a:p>
            <a:pPr eaLnBrk="1" hangingPunct="1"/>
            <a:r>
              <a:rPr lang="en-US" sz="7200">
                <a:latin typeface="Times New Roman" charset="0"/>
                <a:ea typeface="MS PGothic" charset="0"/>
                <a:cs typeface="Times New Roman" charset="0"/>
              </a:rPr>
              <a:t>SPONSORSHIP</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algn="r"/>
            <a:r>
              <a:rPr lang="en-US">
                <a:latin typeface="Times New Roman" charset="0"/>
                <a:ea typeface="MS PGothic" charset="0"/>
                <a:cs typeface="Times New Roman" charset="0"/>
              </a:rPr>
              <a:t>Past Sponsors</a:t>
            </a:r>
          </a:p>
        </p:txBody>
      </p:sp>
      <p:sp>
        <p:nvSpPr>
          <p:cNvPr id="31746" name="Content Placeholder 2"/>
          <p:cNvSpPr>
            <a:spLocks noGrp="1"/>
          </p:cNvSpPr>
          <p:nvPr>
            <p:ph sz="half" idx="1"/>
          </p:nvPr>
        </p:nvSpPr>
        <p:spPr>
          <a:xfrm>
            <a:off x="457200" y="1371600"/>
            <a:ext cx="4038600" cy="4525963"/>
          </a:xfrm>
        </p:spPr>
        <p:txBody>
          <a:bodyPr/>
          <a:lstStyle/>
          <a:p>
            <a:r>
              <a:rPr lang="en-US" sz="1600" dirty="0">
                <a:latin typeface="Times New Roman" charset="0"/>
                <a:ea typeface="MS PGothic" charset="0"/>
                <a:cs typeface="Times New Roman" charset="0"/>
              </a:rPr>
              <a:t>Aha Designs</a:t>
            </a:r>
          </a:p>
          <a:p>
            <a:r>
              <a:rPr lang="en-US" sz="1600" dirty="0">
                <a:latin typeface="Times New Roman" charset="0"/>
                <a:ea typeface="MS PGothic" charset="0"/>
                <a:cs typeface="Times New Roman" charset="0"/>
              </a:rPr>
              <a:t>Amrita Design</a:t>
            </a:r>
          </a:p>
          <a:p>
            <a:r>
              <a:rPr lang="en-US" sz="1600" dirty="0">
                <a:latin typeface="Times New Roman" charset="0"/>
                <a:ea typeface="MS PGothic" charset="0"/>
                <a:cs typeface="Times New Roman" charset="0"/>
              </a:rPr>
              <a:t>Asia Society</a:t>
            </a:r>
          </a:p>
          <a:p>
            <a:r>
              <a:rPr lang="en-US" sz="1600" dirty="0">
                <a:latin typeface="Times New Roman" charset="0"/>
                <a:ea typeface="MS PGothic" charset="0"/>
                <a:cs typeface="Times New Roman" charset="0"/>
              </a:rPr>
              <a:t>AVS</a:t>
            </a:r>
          </a:p>
          <a:p>
            <a:r>
              <a:rPr lang="en-US" sz="1600" dirty="0">
                <a:latin typeface="Times New Roman" charset="0"/>
                <a:ea typeface="MS PGothic" charset="0"/>
                <a:cs typeface="Times New Roman" charset="0"/>
              </a:rPr>
              <a:t>Air </a:t>
            </a:r>
            <a:r>
              <a:rPr lang="en-US" sz="1600" dirty="0" smtClean="0">
                <a:latin typeface="Times New Roman" charset="0"/>
                <a:ea typeface="MS PGothic" charset="0"/>
                <a:cs typeface="Times New Roman" charset="0"/>
              </a:rPr>
              <a:t>India</a:t>
            </a:r>
            <a:endParaRPr lang="en-US" sz="1600" dirty="0">
              <a:latin typeface="Times New Roman" charset="0"/>
              <a:ea typeface="MS PGothic" charset="0"/>
              <a:cs typeface="Times New Roman" charset="0"/>
            </a:endParaRPr>
          </a:p>
          <a:p>
            <a:r>
              <a:rPr lang="en-US" sz="1600" dirty="0" err="1">
                <a:latin typeface="Times New Roman" charset="0"/>
                <a:ea typeface="MS PGothic" charset="0"/>
                <a:cs typeface="Times New Roman" charset="0"/>
              </a:rPr>
              <a:t>Aicon</a:t>
            </a:r>
            <a:r>
              <a:rPr lang="en-US" sz="1600" dirty="0">
                <a:latin typeface="Times New Roman" charset="0"/>
                <a:ea typeface="MS PGothic" charset="0"/>
                <a:cs typeface="Times New Roman" charset="0"/>
              </a:rPr>
              <a:t> Gallery</a:t>
            </a:r>
          </a:p>
          <a:p>
            <a:r>
              <a:rPr lang="en-US" sz="1600" dirty="0">
                <a:latin typeface="Times New Roman" charset="0"/>
                <a:ea typeface="MS PGothic" charset="0"/>
                <a:cs typeface="Times New Roman" charset="0"/>
              </a:rPr>
              <a:t>At Vermilion</a:t>
            </a:r>
          </a:p>
          <a:p>
            <a:r>
              <a:rPr lang="en-US" sz="1600" dirty="0" err="1">
                <a:latin typeface="Times New Roman" charset="0"/>
                <a:ea typeface="MS PGothic" charset="0"/>
                <a:cs typeface="Times New Roman" charset="0"/>
              </a:rPr>
              <a:t>Benaras</a:t>
            </a:r>
            <a:r>
              <a:rPr lang="en-US" sz="1600" dirty="0">
                <a:latin typeface="Times New Roman" charset="0"/>
                <a:ea typeface="MS PGothic" charset="0"/>
                <a:cs typeface="Times New Roman" charset="0"/>
              </a:rPr>
              <a:t> Restaurant</a:t>
            </a:r>
          </a:p>
          <a:p>
            <a:r>
              <a:rPr lang="en-US" sz="1600" dirty="0">
                <a:latin typeface="Times New Roman" charset="0"/>
                <a:ea typeface="MS PGothic" charset="0"/>
                <a:cs typeface="Times New Roman" charset="0"/>
              </a:rPr>
              <a:t>Breakthrough</a:t>
            </a:r>
          </a:p>
          <a:p>
            <a:r>
              <a:rPr lang="en-US" sz="1600" dirty="0" err="1">
                <a:latin typeface="Times New Roman" charset="0"/>
                <a:ea typeface="MS PGothic" charset="0"/>
                <a:cs typeface="Times New Roman" charset="0"/>
              </a:rPr>
              <a:t>Cearar</a:t>
            </a:r>
            <a:r>
              <a:rPr lang="en-US" sz="1600" dirty="0">
                <a:latin typeface="Times New Roman" charset="0"/>
                <a:ea typeface="MS PGothic" charset="0"/>
                <a:cs typeface="Times New Roman" charset="0"/>
              </a:rPr>
              <a:t> Productions</a:t>
            </a:r>
          </a:p>
          <a:p>
            <a:r>
              <a:rPr lang="en-US" sz="1600" dirty="0">
                <a:latin typeface="Times New Roman" charset="0"/>
                <a:ea typeface="MS PGothic" charset="0"/>
                <a:cs typeface="Times New Roman" charset="0"/>
              </a:rPr>
              <a:t>Consulate General of India</a:t>
            </a:r>
          </a:p>
          <a:p>
            <a:r>
              <a:rPr lang="en-US" sz="1600" dirty="0">
                <a:latin typeface="Times New Roman" charset="0"/>
                <a:ea typeface="MS PGothic" charset="0"/>
                <a:cs typeface="Times New Roman" charset="0"/>
              </a:rPr>
              <a:t>Continental Airlines</a:t>
            </a:r>
          </a:p>
          <a:p>
            <a:r>
              <a:rPr lang="en-US" sz="1600" dirty="0">
                <a:latin typeface="Times New Roman" charset="0"/>
                <a:ea typeface="MS PGothic" charset="0"/>
                <a:cs typeface="Times New Roman" charset="0"/>
              </a:rPr>
              <a:t>Design Archives</a:t>
            </a:r>
          </a:p>
          <a:p>
            <a:r>
              <a:rPr lang="en-US" sz="1600" dirty="0" err="1">
                <a:latin typeface="Times New Roman" charset="0"/>
                <a:ea typeface="MS PGothic" charset="0"/>
                <a:cs typeface="Times New Roman" charset="0"/>
              </a:rPr>
              <a:t>Desiclub.com</a:t>
            </a:r>
            <a:endParaRPr lang="en-US" sz="1600" dirty="0">
              <a:latin typeface="Times New Roman" charset="0"/>
              <a:ea typeface="MS PGothic" charset="0"/>
              <a:cs typeface="Times New Roman" charset="0"/>
            </a:endParaRPr>
          </a:p>
          <a:p>
            <a:r>
              <a:rPr lang="en-US" sz="1600" dirty="0" err="1">
                <a:latin typeface="Times New Roman" charset="0"/>
                <a:ea typeface="MS PGothic" charset="0"/>
                <a:cs typeface="Times New Roman" charset="0"/>
              </a:rPr>
              <a:t>Desi</a:t>
            </a:r>
            <a:r>
              <a:rPr lang="en-US" sz="1600" dirty="0">
                <a:latin typeface="Times New Roman" charset="0"/>
                <a:ea typeface="MS PGothic" charset="0"/>
                <a:cs typeface="Times New Roman" charset="0"/>
              </a:rPr>
              <a:t> You</a:t>
            </a:r>
          </a:p>
          <a:p>
            <a:r>
              <a:rPr lang="en-US" sz="1600" dirty="0" err="1">
                <a:latin typeface="Times New Roman" charset="0"/>
                <a:ea typeface="MS PGothic" charset="0"/>
                <a:cs typeface="Times New Roman" charset="0"/>
              </a:rPr>
              <a:t>Desi</a:t>
            </a:r>
            <a:r>
              <a:rPr lang="en-US" sz="1600" dirty="0">
                <a:latin typeface="Times New Roman" charset="0"/>
                <a:ea typeface="MS PGothic" charset="0"/>
                <a:cs typeface="Times New Roman" charset="0"/>
              </a:rPr>
              <a:t> hits</a:t>
            </a:r>
          </a:p>
          <a:p>
            <a:r>
              <a:rPr lang="en-US" sz="1600" dirty="0">
                <a:latin typeface="Times New Roman" charset="0"/>
                <a:ea typeface="MS PGothic" charset="0"/>
                <a:cs typeface="Times New Roman" charset="0"/>
              </a:rPr>
              <a:t>Dish Network</a:t>
            </a:r>
          </a:p>
          <a:p>
            <a:r>
              <a:rPr lang="en-US" sz="1600" dirty="0" err="1">
                <a:latin typeface="Times New Roman" charset="0"/>
                <a:ea typeface="MS PGothic" charset="0"/>
                <a:cs typeface="Times New Roman" charset="0"/>
              </a:rPr>
              <a:t>Divya</a:t>
            </a:r>
            <a:endParaRPr lang="en-US" sz="1600" dirty="0">
              <a:latin typeface="Times New Roman" charset="0"/>
              <a:ea typeface="MS PGothic" charset="0"/>
              <a:cs typeface="Times New Roman" charset="0"/>
            </a:endParaRPr>
          </a:p>
          <a:p>
            <a:endParaRPr lang="en-US" sz="1600" dirty="0">
              <a:latin typeface="Times New Roman" charset="0"/>
              <a:ea typeface="MS PGothic" charset="0"/>
              <a:cs typeface="Times New Roman" charset="0"/>
            </a:endParaRPr>
          </a:p>
          <a:p>
            <a:endParaRPr lang="en-US" sz="1600" dirty="0">
              <a:latin typeface="Times New Roman" charset="0"/>
              <a:ea typeface="MS PGothic" charset="0"/>
              <a:cs typeface="Times New Roman" charset="0"/>
            </a:endParaRPr>
          </a:p>
          <a:p>
            <a:endParaRPr lang="en-US" sz="1600" dirty="0">
              <a:latin typeface="Times New Roman" charset="0"/>
              <a:ea typeface="MS PGothic" charset="0"/>
              <a:cs typeface="Times New Roman" charset="0"/>
            </a:endParaRPr>
          </a:p>
          <a:p>
            <a:endParaRPr lang="en-US" sz="1600" dirty="0">
              <a:latin typeface="Times New Roman" charset="0"/>
              <a:ea typeface="MS PGothic" charset="0"/>
              <a:cs typeface="Times New Roman" charset="0"/>
            </a:endParaRPr>
          </a:p>
          <a:p>
            <a:endParaRPr lang="en-US" sz="1600" dirty="0">
              <a:latin typeface="Times New Roman" charset="0"/>
              <a:ea typeface="MS PGothic" charset="0"/>
              <a:cs typeface="Times New Roman" charset="0"/>
            </a:endParaRPr>
          </a:p>
          <a:p>
            <a:endParaRPr lang="en-US" sz="1600" dirty="0">
              <a:latin typeface="Calibri" charset="0"/>
              <a:ea typeface="MS PGothic" charset="0"/>
            </a:endParaRPr>
          </a:p>
          <a:p>
            <a:endParaRPr lang="en-US" sz="1600"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p:txBody>
      </p:sp>
      <p:sp>
        <p:nvSpPr>
          <p:cNvPr id="31747" name="Content Placeholder 3"/>
          <p:cNvSpPr>
            <a:spLocks noGrp="1"/>
          </p:cNvSpPr>
          <p:nvPr>
            <p:ph sz="half" idx="2"/>
          </p:nvPr>
        </p:nvSpPr>
        <p:spPr>
          <a:xfrm>
            <a:off x="4648200" y="1295400"/>
            <a:ext cx="4038600" cy="4525963"/>
          </a:xfrm>
        </p:spPr>
        <p:txBody>
          <a:bodyPr/>
          <a:lstStyle/>
          <a:p>
            <a:r>
              <a:rPr lang="en-US" sz="1600" dirty="0">
                <a:latin typeface="Times New Roman" charset="0"/>
                <a:ea typeface="MS PGothic" charset="0"/>
                <a:cs typeface="Times New Roman" charset="0"/>
              </a:rPr>
              <a:t>El Dorado rum</a:t>
            </a:r>
          </a:p>
          <a:p>
            <a:r>
              <a:rPr lang="en-US" sz="1600" dirty="0">
                <a:latin typeface="Times New Roman" charset="0"/>
                <a:ea typeface="MS PGothic" charset="0"/>
                <a:cs typeface="Times New Roman" charset="0"/>
              </a:rPr>
              <a:t>Eros International</a:t>
            </a:r>
          </a:p>
          <a:p>
            <a:r>
              <a:rPr lang="en-US" sz="1600" dirty="0" err="1">
                <a:latin typeface="Times New Roman" charset="0"/>
                <a:ea typeface="MS PGothic" charset="0"/>
                <a:cs typeface="Times New Roman" charset="0"/>
              </a:rPr>
              <a:t>Enterntainment</a:t>
            </a:r>
            <a:r>
              <a:rPr lang="en-US" sz="1600" dirty="0">
                <a:latin typeface="Times New Roman" charset="0"/>
                <a:ea typeface="MS PGothic" charset="0"/>
                <a:cs typeface="Times New Roman" charset="0"/>
              </a:rPr>
              <a:t> Partners</a:t>
            </a:r>
          </a:p>
          <a:p>
            <a:r>
              <a:rPr lang="en-US" sz="1600" dirty="0">
                <a:latin typeface="Times New Roman" charset="0"/>
                <a:ea typeface="MS PGothic" charset="0"/>
                <a:cs typeface="Times New Roman" charset="0"/>
              </a:rPr>
              <a:t>EMRG Media</a:t>
            </a:r>
          </a:p>
          <a:p>
            <a:r>
              <a:rPr lang="en-US" sz="1600" dirty="0">
                <a:latin typeface="Times New Roman" charset="0"/>
                <a:ea typeface="MS PGothic" charset="0"/>
                <a:cs typeface="Times New Roman" charset="0"/>
              </a:rPr>
              <a:t>Elite</a:t>
            </a:r>
          </a:p>
          <a:p>
            <a:r>
              <a:rPr lang="en-US" sz="1600" dirty="0" smtClean="0">
                <a:latin typeface="Times New Roman" charset="0"/>
                <a:ea typeface="MS PGothic" charset="0"/>
                <a:cs typeface="Times New Roman" charset="0"/>
              </a:rPr>
              <a:t>Filmy</a:t>
            </a:r>
          </a:p>
          <a:p>
            <a:r>
              <a:rPr lang="en-US" sz="1600" dirty="0" smtClean="0">
                <a:latin typeface="Times New Roman" charset="0"/>
                <a:ea typeface="MS PGothic" charset="0"/>
                <a:cs typeface="Times New Roman" charset="0"/>
              </a:rPr>
              <a:t>Flo Vodka</a:t>
            </a:r>
            <a:endParaRPr lang="en-US" sz="1600" dirty="0">
              <a:latin typeface="Times New Roman" charset="0"/>
              <a:ea typeface="MS PGothic" charset="0"/>
              <a:cs typeface="Times New Roman" charset="0"/>
            </a:endParaRPr>
          </a:p>
          <a:p>
            <a:r>
              <a:rPr lang="en-US" sz="1600" dirty="0">
                <a:latin typeface="Times New Roman" charset="0"/>
                <a:ea typeface="MS PGothic" charset="0"/>
                <a:cs typeface="Times New Roman" charset="0"/>
              </a:rPr>
              <a:t>Good Earth Winery</a:t>
            </a:r>
          </a:p>
          <a:p>
            <a:r>
              <a:rPr lang="en-US" sz="1600" dirty="0">
                <a:latin typeface="Times New Roman" charset="0"/>
                <a:ea typeface="MS PGothic" charset="0"/>
                <a:cs typeface="Times New Roman" charset="0"/>
              </a:rPr>
              <a:t>HBO</a:t>
            </a:r>
          </a:p>
          <a:p>
            <a:r>
              <a:rPr lang="en-US" sz="1600" dirty="0">
                <a:latin typeface="Times New Roman" charset="0"/>
                <a:ea typeface="MS PGothic" charset="0"/>
                <a:cs typeface="Times New Roman" charset="0"/>
              </a:rPr>
              <a:t>HSBC Premier</a:t>
            </a:r>
          </a:p>
          <a:p>
            <a:r>
              <a:rPr lang="en-US" sz="1600" dirty="0">
                <a:latin typeface="Times New Roman" charset="0"/>
                <a:ea typeface="MS PGothic" charset="0"/>
                <a:cs typeface="Times New Roman" charset="0"/>
              </a:rPr>
              <a:t>Incredible </a:t>
            </a:r>
            <a:r>
              <a:rPr lang="en-US" sz="1600" dirty="0" err="1">
                <a:latin typeface="Times New Roman" charset="0"/>
                <a:ea typeface="MS PGothic" charset="0"/>
                <a:cs typeface="Times New Roman" charset="0"/>
              </a:rPr>
              <a:t>india</a:t>
            </a:r>
            <a:endParaRPr lang="en-US" sz="1600" dirty="0">
              <a:latin typeface="Times New Roman" charset="0"/>
              <a:ea typeface="MS PGothic" charset="0"/>
              <a:cs typeface="Times New Roman" charset="0"/>
            </a:endParaRPr>
          </a:p>
          <a:p>
            <a:r>
              <a:rPr lang="en-US" sz="1600" dirty="0">
                <a:latin typeface="Times New Roman" charset="0"/>
                <a:ea typeface="MS PGothic" charset="0"/>
                <a:cs typeface="Times New Roman" charset="0"/>
              </a:rPr>
              <a:t>India Aboard</a:t>
            </a:r>
          </a:p>
          <a:p>
            <a:r>
              <a:rPr lang="en-US" sz="1600" dirty="0">
                <a:latin typeface="Times New Roman" charset="0"/>
                <a:ea typeface="MS PGothic" charset="0"/>
                <a:cs typeface="Times New Roman" charset="0"/>
              </a:rPr>
              <a:t>Jet Airways</a:t>
            </a:r>
          </a:p>
          <a:p>
            <a:r>
              <a:rPr lang="en-US" sz="1600" dirty="0">
                <a:latin typeface="Times New Roman" charset="0"/>
                <a:ea typeface="MS PGothic" charset="0"/>
                <a:cs typeface="Times New Roman" charset="0"/>
              </a:rPr>
              <a:t>Kingfisher Airlines</a:t>
            </a:r>
          </a:p>
          <a:p>
            <a:r>
              <a:rPr lang="en-US" sz="1600" dirty="0">
                <a:latin typeface="Times New Roman" charset="0"/>
                <a:ea typeface="MS PGothic" charset="0"/>
                <a:cs typeface="Times New Roman" charset="0"/>
              </a:rPr>
              <a:t>KPMG</a:t>
            </a:r>
          </a:p>
          <a:p>
            <a:r>
              <a:rPr lang="en-US" sz="1600" dirty="0">
                <a:latin typeface="Times New Roman" charset="0"/>
                <a:ea typeface="MS PGothic" charset="0"/>
                <a:cs typeface="Times New Roman" charset="0"/>
              </a:rPr>
              <a:t>Lotus Visual</a:t>
            </a:r>
          </a:p>
          <a:p>
            <a:r>
              <a:rPr lang="en-US" sz="1600" dirty="0">
                <a:latin typeface="Times New Roman" charset="0"/>
                <a:ea typeface="MS PGothic" charset="0"/>
                <a:cs typeface="Times New Roman" charset="0"/>
              </a:rPr>
              <a:t>Lasso with </a:t>
            </a:r>
            <a:r>
              <a:rPr lang="en-US" sz="1600" dirty="0" err="1">
                <a:latin typeface="Times New Roman" charset="0"/>
                <a:ea typeface="MS PGothic" charset="0"/>
                <a:cs typeface="Times New Roman" charset="0"/>
              </a:rPr>
              <a:t>Lavina</a:t>
            </a:r>
            <a:endParaRPr lang="en-US" sz="1600" dirty="0">
              <a:latin typeface="Times New Roman" charset="0"/>
              <a:ea typeface="MS PGothic" charset="0"/>
              <a:cs typeface="Times New Roman" charset="0"/>
            </a:endParaRPr>
          </a:p>
          <a:p>
            <a:r>
              <a:rPr lang="en-US" sz="1600" dirty="0" err="1">
                <a:latin typeface="Times New Roman" charset="0"/>
                <a:ea typeface="MS PGothic" charset="0"/>
                <a:cs typeface="Times New Roman" charset="0"/>
              </a:rPr>
              <a:t>Mela</a:t>
            </a:r>
            <a:endParaRPr lang="en-US" sz="1600" dirty="0">
              <a:latin typeface="Times New Roman" charset="0"/>
              <a:ea typeface="MS PGothic" charset="0"/>
              <a:cs typeface="Times New Roman" charset="0"/>
            </a:endParaRPr>
          </a:p>
          <a:p>
            <a:r>
              <a:rPr lang="en-US" sz="1600" dirty="0" err="1">
                <a:latin typeface="Times New Roman" charset="0"/>
                <a:ea typeface="MS PGothic" charset="0"/>
                <a:cs typeface="Times New Roman" charset="0"/>
              </a:rPr>
              <a:t>Misha</a:t>
            </a:r>
            <a:r>
              <a:rPr lang="en-US" sz="1600" dirty="0">
                <a:latin typeface="Times New Roman" charset="0"/>
                <a:ea typeface="MS PGothic" charset="0"/>
                <a:cs typeface="Times New Roman" charset="0"/>
              </a:rPr>
              <a:t> Nicole</a:t>
            </a:r>
          </a:p>
          <a:p>
            <a:endParaRPr lang="en-US" sz="1600" dirty="0">
              <a:latin typeface="Calibri" charset="0"/>
              <a:ea typeface="MS PGothic" charset="0"/>
            </a:endParaRPr>
          </a:p>
          <a:p>
            <a:endParaRPr lang="en-US" sz="1600" dirty="0">
              <a:latin typeface="Calibri" charset="0"/>
              <a:ea typeface="MS PGothic" charset="0"/>
            </a:endParaRPr>
          </a:p>
          <a:p>
            <a:endParaRPr lang="en-US" sz="1600" dirty="0">
              <a:latin typeface="Calibri" charset="0"/>
              <a:ea typeface="MS PGothic" charset="0"/>
            </a:endParaRPr>
          </a:p>
          <a:p>
            <a:endParaRPr lang="en-US" sz="1600" dirty="0">
              <a:latin typeface="Calibri" charset="0"/>
              <a:ea typeface="MS PGothic" charset="0"/>
            </a:endParaRPr>
          </a:p>
          <a:p>
            <a:endParaRPr lang="en-US" sz="1600" dirty="0">
              <a:latin typeface="Calibri" charset="0"/>
              <a:ea typeface="MS PGothic" charset="0"/>
            </a:endParaRPr>
          </a:p>
          <a:p>
            <a:endParaRPr lang="en-US" sz="1600" dirty="0">
              <a:latin typeface="Calibri" charset="0"/>
              <a:ea typeface="MS PGothic" charset="0"/>
            </a:endParaRPr>
          </a:p>
          <a:p>
            <a:endParaRPr lang="en-US" sz="1600" dirty="0">
              <a:latin typeface="Calibri" charset="0"/>
              <a:ea typeface="MS PGothic" charset="0"/>
            </a:endParaRPr>
          </a:p>
          <a:p>
            <a:endParaRPr lang="en-US" sz="1600" dirty="0">
              <a:latin typeface="Calibri" charset="0"/>
              <a:ea typeface="MS PGothic" charset="0"/>
            </a:endParaRPr>
          </a:p>
          <a:p>
            <a:endParaRPr lang="en-US" sz="1600" dirty="0">
              <a:latin typeface="Calibri" charset="0"/>
              <a:ea typeface="MS PGothic" charset="0"/>
            </a:endParaRPr>
          </a:p>
          <a:p>
            <a:endParaRPr lang="en-US" sz="1600" dirty="0">
              <a:latin typeface="Calibri" charset="0"/>
              <a:ea typeface="MS PGothic" charset="0"/>
            </a:endParaRPr>
          </a:p>
          <a:p>
            <a:endParaRPr lang="en-US" sz="1600" dirty="0">
              <a:latin typeface="Calibri" charset="0"/>
              <a:ea typeface="MS PGothic" charset="0"/>
            </a:endParaRPr>
          </a:p>
          <a:p>
            <a:endParaRPr lang="en-US" sz="1600" dirty="0">
              <a:latin typeface="Calibri" charset="0"/>
              <a:ea typeface="MS PGothic" charset="0"/>
            </a:endParaRPr>
          </a:p>
          <a:p>
            <a:endParaRPr lang="en-US" dirty="0">
              <a:latin typeface="Calibri" charset="0"/>
              <a:ea typeface="MS PGothic"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algn="r"/>
            <a:r>
              <a:rPr lang="en-US">
                <a:latin typeface="Times New Roman" charset="0"/>
                <a:ea typeface="MS PGothic" charset="0"/>
                <a:cs typeface="Times New Roman" charset="0"/>
              </a:rPr>
              <a:t>Past Sponsors</a:t>
            </a:r>
          </a:p>
        </p:txBody>
      </p:sp>
      <p:sp>
        <p:nvSpPr>
          <p:cNvPr id="32770" name="Content Placeholder 2"/>
          <p:cNvSpPr>
            <a:spLocks noGrp="1"/>
          </p:cNvSpPr>
          <p:nvPr>
            <p:ph sz="half" idx="1"/>
          </p:nvPr>
        </p:nvSpPr>
        <p:spPr>
          <a:xfrm>
            <a:off x="457200" y="1371600"/>
            <a:ext cx="4038600" cy="4525963"/>
          </a:xfrm>
        </p:spPr>
        <p:txBody>
          <a:bodyPr/>
          <a:lstStyle/>
          <a:p>
            <a:r>
              <a:rPr lang="en-US" sz="1600" dirty="0" smtClean="0">
                <a:latin typeface="Times New Roman" charset="0"/>
                <a:ea typeface="MS PGothic" charset="0"/>
                <a:cs typeface="Times New Roman" charset="0"/>
              </a:rPr>
              <a:t>Mahindra</a:t>
            </a:r>
          </a:p>
          <a:p>
            <a:r>
              <a:rPr lang="en-US" sz="1600" dirty="0" err="1" smtClean="0">
                <a:latin typeface="Times New Roman" charset="0"/>
                <a:ea typeface="MS PGothic" charset="0"/>
                <a:cs typeface="Times New Roman" charset="0"/>
              </a:rPr>
              <a:t>Mirza</a:t>
            </a:r>
            <a:r>
              <a:rPr lang="en-US" sz="1600" dirty="0" smtClean="0">
                <a:latin typeface="Times New Roman" charset="0"/>
                <a:ea typeface="MS PGothic" charset="0"/>
                <a:cs typeface="Times New Roman" charset="0"/>
              </a:rPr>
              <a:t> </a:t>
            </a:r>
            <a:r>
              <a:rPr lang="en-US" sz="1600" dirty="0" err="1" smtClean="0">
                <a:latin typeface="Times New Roman" charset="0"/>
                <a:ea typeface="MS PGothic" charset="0"/>
                <a:cs typeface="Times New Roman" charset="0"/>
              </a:rPr>
              <a:t>Ghalib</a:t>
            </a:r>
            <a:r>
              <a:rPr lang="en-US" sz="1600" dirty="0" smtClean="0">
                <a:latin typeface="Times New Roman" charset="0"/>
                <a:ea typeface="MS PGothic" charset="0"/>
                <a:cs typeface="Times New Roman" charset="0"/>
              </a:rPr>
              <a:t> Wines</a:t>
            </a:r>
            <a:endParaRPr lang="en-US" sz="1600" dirty="0">
              <a:latin typeface="Times New Roman" charset="0"/>
              <a:ea typeface="MS PGothic" charset="0"/>
              <a:cs typeface="Times New Roman" charset="0"/>
            </a:endParaRPr>
          </a:p>
          <a:p>
            <a:r>
              <a:rPr lang="en-US" sz="1600" dirty="0">
                <a:latin typeface="Times New Roman" charset="0"/>
                <a:ea typeface="MS PGothic" charset="0"/>
                <a:cs typeface="Times New Roman" charset="0"/>
              </a:rPr>
              <a:t>Museum of Moving Images</a:t>
            </a:r>
          </a:p>
          <a:p>
            <a:r>
              <a:rPr lang="en-US" sz="1600" dirty="0">
                <a:latin typeface="Times New Roman" charset="0"/>
                <a:ea typeface="MS PGothic" charset="0"/>
                <a:cs typeface="Times New Roman" charset="0"/>
              </a:rPr>
              <a:t>NFDC</a:t>
            </a:r>
          </a:p>
          <a:p>
            <a:r>
              <a:rPr lang="en-US" sz="1600" dirty="0" smtClean="0">
                <a:latin typeface="Times New Roman" charset="0"/>
                <a:ea typeface="MS PGothic" charset="0"/>
                <a:cs typeface="Times New Roman" charset="0"/>
              </a:rPr>
              <a:t>New York State Council for the Arts</a:t>
            </a:r>
            <a:r>
              <a:rPr lang="en-US" sz="1600" dirty="0">
                <a:latin typeface="Times New Roman" charset="0"/>
                <a:ea typeface="MS PGothic" charset="0"/>
                <a:cs typeface="Times New Roman" charset="0"/>
              </a:rPr>
              <a:t>	</a:t>
            </a:r>
          </a:p>
          <a:p>
            <a:r>
              <a:rPr lang="en-US" sz="1600" dirty="0">
                <a:latin typeface="Times New Roman" charset="0"/>
                <a:ea typeface="MS PGothic" charset="0"/>
                <a:cs typeface="Times New Roman" charset="0"/>
              </a:rPr>
              <a:t>National Endowment for the Arts</a:t>
            </a:r>
          </a:p>
          <a:p>
            <a:r>
              <a:rPr lang="en-US" sz="1600" dirty="0">
                <a:latin typeface="Times New Roman" charset="0"/>
                <a:ea typeface="MS PGothic" charset="0"/>
                <a:cs typeface="Times New Roman" charset="0"/>
              </a:rPr>
              <a:t>New York Times</a:t>
            </a:r>
          </a:p>
          <a:p>
            <a:r>
              <a:rPr lang="en-US" sz="1600" dirty="0">
                <a:latin typeface="Times New Roman" charset="0"/>
                <a:ea typeface="MS PGothic" charset="0"/>
                <a:cs typeface="Times New Roman" charset="0"/>
              </a:rPr>
              <a:t>NYU </a:t>
            </a:r>
            <a:r>
              <a:rPr lang="en-US" sz="1600" dirty="0" err="1">
                <a:latin typeface="Times New Roman" charset="0"/>
                <a:ea typeface="MS PGothic" charset="0"/>
                <a:cs typeface="Times New Roman" charset="0"/>
              </a:rPr>
              <a:t>Tisch</a:t>
            </a:r>
            <a:endParaRPr lang="en-US" sz="1600" dirty="0">
              <a:latin typeface="Times New Roman" charset="0"/>
              <a:ea typeface="MS PGothic" charset="0"/>
              <a:cs typeface="Times New Roman" charset="0"/>
            </a:endParaRPr>
          </a:p>
          <a:p>
            <a:r>
              <a:rPr lang="en-US" sz="1600" dirty="0">
                <a:latin typeface="Times New Roman" charset="0"/>
                <a:ea typeface="MS PGothic" charset="0"/>
                <a:cs typeface="Times New Roman" charset="0"/>
              </a:rPr>
              <a:t>Nelson Mandela </a:t>
            </a:r>
            <a:r>
              <a:rPr lang="en-US" sz="1600" dirty="0" smtClean="0">
                <a:latin typeface="Times New Roman" charset="0"/>
                <a:ea typeface="MS PGothic" charset="0"/>
                <a:cs typeface="Times New Roman" charset="0"/>
              </a:rPr>
              <a:t>Foundation</a:t>
            </a:r>
            <a:endParaRPr lang="en-US" sz="1600" dirty="0">
              <a:latin typeface="Times New Roman" charset="0"/>
              <a:ea typeface="MS PGothic" charset="0"/>
              <a:cs typeface="Times New Roman" charset="0"/>
            </a:endParaRPr>
          </a:p>
          <a:p>
            <a:r>
              <a:rPr lang="en-US" sz="1600" dirty="0">
                <a:latin typeface="Times New Roman" charset="0"/>
                <a:ea typeface="MS PGothic" charset="0"/>
                <a:cs typeface="Times New Roman" charset="0"/>
              </a:rPr>
              <a:t>NYU</a:t>
            </a:r>
          </a:p>
          <a:p>
            <a:r>
              <a:rPr lang="en-US" sz="1600" dirty="0">
                <a:latin typeface="Times New Roman" charset="0"/>
                <a:ea typeface="MS PGothic" charset="0"/>
                <a:cs typeface="Times New Roman" charset="0"/>
              </a:rPr>
              <a:t>New York Film Academy</a:t>
            </a:r>
          </a:p>
          <a:p>
            <a:r>
              <a:rPr lang="en-US" sz="1600" dirty="0">
                <a:latin typeface="Times New Roman" charset="0"/>
                <a:ea typeface="MS PGothic" charset="0"/>
                <a:cs typeface="Times New Roman" charset="0"/>
              </a:rPr>
              <a:t>Paramount Hotel</a:t>
            </a:r>
          </a:p>
          <a:p>
            <a:r>
              <a:rPr lang="en-US" sz="1600" dirty="0">
                <a:latin typeface="Times New Roman" charset="0"/>
                <a:ea typeface="MS PGothic" charset="0"/>
                <a:cs typeface="Times New Roman" charset="0"/>
              </a:rPr>
              <a:t>Qatar Airways</a:t>
            </a:r>
          </a:p>
          <a:p>
            <a:r>
              <a:rPr lang="en-US" sz="1600" dirty="0" err="1">
                <a:latin typeface="Times New Roman" charset="0"/>
                <a:ea typeface="MS PGothic" charset="0"/>
                <a:cs typeface="Times New Roman" charset="0"/>
              </a:rPr>
              <a:t>Piakaghar</a:t>
            </a:r>
            <a:endParaRPr lang="en-US" sz="1600" dirty="0">
              <a:latin typeface="Times New Roman" charset="0"/>
              <a:ea typeface="MS PGothic" charset="0"/>
              <a:cs typeface="Times New Roman" charset="0"/>
            </a:endParaRPr>
          </a:p>
          <a:p>
            <a:r>
              <a:rPr lang="en-US" sz="1600" dirty="0">
                <a:latin typeface="Times New Roman" charset="0"/>
                <a:ea typeface="MS PGothic" charset="0"/>
                <a:cs typeface="Times New Roman" charset="0"/>
              </a:rPr>
              <a:t>Radisson Hotel</a:t>
            </a:r>
          </a:p>
          <a:p>
            <a:r>
              <a:rPr lang="en-US" sz="1600" dirty="0">
                <a:latin typeface="Times New Roman" charset="0"/>
                <a:ea typeface="MS PGothic" charset="0"/>
                <a:cs typeface="Times New Roman" charset="0"/>
              </a:rPr>
              <a:t>Reliance Global Call</a:t>
            </a:r>
          </a:p>
          <a:p>
            <a:r>
              <a:rPr lang="en-US" sz="1600" dirty="0" err="1">
                <a:latin typeface="Times New Roman" charset="0"/>
                <a:ea typeface="MS PGothic" charset="0"/>
                <a:cs typeface="Times New Roman" charset="0"/>
              </a:rPr>
              <a:t>Rediff.com</a:t>
            </a:r>
            <a:endParaRPr lang="en-US" sz="1600" dirty="0">
              <a:latin typeface="Times New Roman" charset="0"/>
              <a:ea typeface="MS PGothic" charset="0"/>
              <a:cs typeface="Times New Roman" charset="0"/>
            </a:endParaRPr>
          </a:p>
          <a:p>
            <a:endParaRPr lang="en-US" sz="1600" dirty="0">
              <a:latin typeface="Times New Roman" charset="0"/>
              <a:ea typeface="MS PGothic" charset="0"/>
              <a:cs typeface="Times New Roman" charset="0"/>
            </a:endParaRPr>
          </a:p>
          <a:p>
            <a:endParaRPr lang="en-US" sz="1600" dirty="0">
              <a:latin typeface="Times New Roman" charset="0"/>
              <a:ea typeface="MS PGothic" charset="0"/>
              <a:cs typeface="Times New Roman" charset="0"/>
            </a:endParaRPr>
          </a:p>
          <a:p>
            <a:endParaRPr lang="en-US" sz="1600" dirty="0">
              <a:latin typeface="Calibri" charset="0"/>
              <a:ea typeface="MS PGothic" charset="0"/>
            </a:endParaRPr>
          </a:p>
          <a:p>
            <a:endParaRPr lang="en-US" sz="1600" dirty="0">
              <a:latin typeface="Calibri" charset="0"/>
              <a:ea typeface="MS PGothic" charset="0"/>
            </a:endParaRPr>
          </a:p>
          <a:p>
            <a:endParaRPr lang="en-US" sz="1600" dirty="0">
              <a:latin typeface="Calibri" charset="0"/>
              <a:ea typeface="MS PGothic" charset="0"/>
            </a:endParaRPr>
          </a:p>
          <a:p>
            <a:endParaRPr lang="en-US" sz="1600" dirty="0">
              <a:latin typeface="Calibri" charset="0"/>
              <a:ea typeface="MS PGothic" charset="0"/>
            </a:endParaRPr>
          </a:p>
          <a:p>
            <a:endParaRPr lang="en-US" sz="1600" dirty="0">
              <a:latin typeface="Calibri" charset="0"/>
              <a:ea typeface="MS PGothic" charset="0"/>
            </a:endParaRPr>
          </a:p>
          <a:p>
            <a:endParaRPr lang="en-US" sz="1600" dirty="0">
              <a:latin typeface="Calibri" charset="0"/>
              <a:ea typeface="MS PGothic" charset="0"/>
            </a:endParaRPr>
          </a:p>
          <a:p>
            <a:endParaRPr lang="en-US" dirty="0">
              <a:latin typeface="Calibri" charset="0"/>
              <a:ea typeface="MS PGothic" charset="0"/>
            </a:endParaRPr>
          </a:p>
        </p:txBody>
      </p:sp>
      <p:sp>
        <p:nvSpPr>
          <p:cNvPr id="32771" name="Content Placeholder 3"/>
          <p:cNvSpPr>
            <a:spLocks noGrp="1"/>
          </p:cNvSpPr>
          <p:nvPr>
            <p:ph sz="half" idx="2"/>
          </p:nvPr>
        </p:nvSpPr>
        <p:spPr>
          <a:xfrm>
            <a:off x="4648200" y="1371600"/>
            <a:ext cx="4038600" cy="4525963"/>
          </a:xfrm>
        </p:spPr>
        <p:txBody>
          <a:bodyPr/>
          <a:lstStyle/>
          <a:p>
            <a:r>
              <a:rPr lang="en-US" sz="1600" dirty="0">
                <a:latin typeface="Times New Roman" charset="0"/>
                <a:ea typeface="MS PGothic" charset="0"/>
                <a:cs typeface="Times New Roman" charset="0"/>
              </a:rPr>
              <a:t>Reliance Global Call</a:t>
            </a:r>
          </a:p>
          <a:p>
            <a:r>
              <a:rPr lang="en-US" sz="1600" dirty="0">
                <a:latin typeface="Times New Roman" charset="0"/>
                <a:ea typeface="MS PGothic" charset="0"/>
                <a:cs typeface="Times New Roman" charset="0"/>
              </a:rPr>
              <a:t>Sa Re </a:t>
            </a:r>
            <a:r>
              <a:rPr lang="en-US" sz="1600" dirty="0" err="1">
                <a:latin typeface="Times New Roman" charset="0"/>
                <a:ea typeface="MS PGothic" charset="0"/>
                <a:cs typeface="Times New Roman" charset="0"/>
              </a:rPr>
              <a:t>Ga</a:t>
            </a:r>
            <a:r>
              <a:rPr lang="en-US" sz="1600" dirty="0">
                <a:latin typeface="Times New Roman" charset="0"/>
                <a:ea typeface="MS PGothic" charset="0"/>
                <a:cs typeface="Times New Roman" charset="0"/>
              </a:rPr>
              <a:t> </a:t>
            </a:r>
            <a:r>
              <a:rPr lang="en-US" sz="1600" dirty="0" smtClean="0">
                <a:latin typeface="Times New Roman" charset="0"/>
                <a:ea typeface="MS PGothic" charset="0"/>
                <a:cs typeface="Times New Roman" charset="0"/>
              </a:rPr>
              <a:t>Ma</a:t>
            </a:r>
          </a:p>
          <a:p>
            <a:r>
              <a:rPr lang="en-US" sz="1600" dirty="0" smtClean="0">
                <a:latin typeface="Times New Roman" charset="0"/>
                <a:ea typeface="MS PGothic" charset="0"/>
                <a:cs typeface="Times New Roman" charset="0"/>
              </a:rPr>
              <a:t>Sahara </a:t>
            </a:r>
            <a:r>
              <a:rPr lang="en-US" sz="1600" dirty="0">
                <a:latin typeface="Times New Roman" charset="0"/>
                <a:ea typeface="MS PGothic" charset="0"/>
                <a:cs typeface="Times New Roman" charset="0"/>
              </a:rPr>
              <a:t>One</a:t>
            </a:r>
          </a:p>
          <a:p>
            <a:r>
              <a:rPr lang="en-US" sz="1600" dirty="0" err="1">
                <a:latin typeface="Times New Roman" charset="0"/>
                <a:ea typeface="MS PGothic" charset="0"/>
                <a:cs typeface="Times New Roman" charset="0"/>
              </a:rPr>
              <a:t>Samma</a:t>
            </a:r>
            <a:endParaRPr lang="en-US" sz="1600" dirty="0">
              <a:latin typeface="Times New Roman" charset="0"/>
              <a:ea typeface="MS PGothic" charset="0"/>
              <a:cs typeface="Times New Roman" charset="0"/>
            </a:endParaRPr>
          </a:p>
          <a:p>
            <a:r>
              <a:rPr lang="en-US" sz="1600" dirty="0">
                <a:latin typeface="Times New Roman" charset="0"/>
                <a:ea typeface="MS PGothic" charset="0"/>
                <a:cs typeface="Times New Roman" charset="0"/>
              </a:rPr>
              <a:t>Say We</a:t>
            </a:r>
          </a:p>
          <a:p>
            <a:r>
              <a:rPr lang="en-US" sz="1600" dirty="0">
                <a:latin typeface="Times New Roman" charset="0"/>
                <a:ea typeface="MS PGothic" charset="0"/>
                <a:cs typeface="Times New Roman" charset="0"/>
              </a:rPr>
              <a:t>Showbiz India</a:t>
            </a:r>
          </a:p>
          <a:p>
            <a:r>
              <a:rPr lang="en-US" sz="1600" dirty="0">
                <a:latin typeface="Times New Roman" charset="0"/>
                <a:ea typeface="MS PGothic" charset="0"/>
                <a:cs typeface="Times New Roman" charset="0"/>
              </a:rPr>
              <a:t>Sa Re </a:t>
            </a:r>
            <a:r>
              <a:rPr lang="en-US" sz="1600" dirty="0" err="1">
                <a:latin typeface="Times New Roman" charset="0"/>
                <a:ea typeface="MS PGothic" charset="0"/>
                <a:cs typeface="Times New Roman" charset="0"/>
              </a:rPr>
              <a:t>Ga</a:t>
            </a:r>
            <a:r>
              <a:rPr lang="en-US" sz="1600" dirty="0">
                <a:latin typeface="Times New Roman" charset="0"/>
                <a:ea typeface="MS PGothic" charset="0"/>
                <a:cs typeface="Times New Roman" charset="0"/>
              </a:rPr>
              <a:t> Ma</a:t>
            </a:r>
          </a:p>
          <a:p>
            <a:r>
              <a:rPr lang="en-US" sz="1600" dirty="0">
                <a:latin typeface="Times New Roman" charset="0"/>
                <a:ea typeface="MS PGothic" charset="0"/>
                <a:cs typeface="Times New Roman" charset="0"/>
              </a:rPr>
              <a:t>Signs by Tomorrow</a:t>
            </a:r>
          </a:p>
          <a:p>
            <a:r>
              <a:rPr lang="en-US" sz="1600" dirty="0" err="1">
                <a:latin typeface="Times New Roman" charset="0"/>
                <a:ea typeface="MS PGothic" charset="0"/>
                <a:cs typeface="Times New Roman" charset="0"/>
              </a:rPr>
              <a:t>Saavn</a:t>
            </a:r>
            <a:endParaRPr lang="en-US" sz="1600" dirty="0">
              <a:latin typeface="Times New Roman" charset="0"/>
              <a:ea typeface="MS PGothic" charset="0"/>
              <a:cs typeface="Times New Roman" charset="0"/>
            </a:endParaRPr>
          </a:p>
          <a:p>
            <a:r>
              <a:rPr lang="en-US" sz="1600" dirty="0" err="1">
                <a:latin typeface="Times New Roman" charset="0"/>
                <a:ea typeface="MS PGothic" charset="0"/>
                <a:cs typeface="Times New Roman" charset="0"/>
              </a:rPr>
              <a:t>Sampurn</a:t>
            </a:r>
            <a:r>
              <a:rPr lang="en-US" sz="1600" dirty="0">
                <a:latin typeface="Times New Roman" charset="0"/>
                <a:ea typeface="MS PGothic" charset="0"/>
                <a:cs typeface="Times New Roman" charset="0"/>
              </a:rPr>
              <a:t> </a:t>
            </a:r>
            <a:r>
              <a:rPr lang="en-US" sz="1600" dirty="0" smtClean="0">
                <a:latin typeface="Times New Roman" charset="0"/>
                <a:ea typeface="MS PGothic" charset="0"/>
                <a:cs typeface="Times New Roman" charset="0"/>
              </a:rPr>
              <a:t>media</a:t>
            </a:r>
            <a:endParaRPr lang="en-US" sz="1600" dirty="0">
              <a:latin typeface="Times New Roman" charset="0"/>
              <a:ea typeface="MS PGothic" charset="0"/>
              <a:cs typeface="Times New Roman" charset="0"/>
            </a:endParaRPr>
          </a:p>
          <a:p>
            <a:r>
              <a:rPr lang="en-US" sz="1600" dirty="0">
                <a:latin typeface="Times New Roman" charset="0"/>
                <a:ea typeface="MS PGothic" charset="0"/>
                <a:cs typeface="Times New Roman" charset="0"/>
              </a:rPr>
              <a:t>TV Asia</a:t>
            </a:r>
          </a:p>
          <a:p>
            <a:r>
              <a:rPr lang="en-US" sz="1600" dirty="0" err="1">
                <a:latin typeface="Times New Roman" charset="0"/>
                <a:ea typeface="MS PGothic" charset="0"/>
                <a:cs typeface="Times New Roman" charset="0"/>
              </a:rPr>
              <a:t>Teatulia</a:t>
            </a:r>
            <a:endParaRPr lang="en-US" sz="1600" dirty="0">
              <a:latin typeface="Times New Roman" charset="0"/>
              <a:ea typeface="MS PGothic" charset="0"/>
              <a:cs typeface="Times New Roman" charset="0"/>
            </a:endParaRPr>
          </a:p>
          <a:p>
            <a:r>
              <a:rPr lang="en-US" sz="1600" dirty="0" err="1">
                <a:latin typeface="Times New Roman" charset="0"/>
                <a:ea typeface="MS PGothic" charset="0"/>
                <a:cs typeface="Times New Roman" charset="0"/>
              </a:rPr>
              <a:t>Taj</a:t>
            </a:r>
            <a:r>
              <a:rPr lang="en-US" sz="1600" dirty="0">
                <a:latin typeface="Times New Roman" charset="0"/>
                <a:ea typeface="MS PGothic" charset="0"/>
                <a:cs typeface="Times New Roman" charset="0"/>
              </a:rPr>
              <a:t> Hotels Resorts and Palaces</a:t>
            </a:r>
          </a:p>
          <a:p>
            <a:r>
              <a:rPr lang="en-US" sz="1600" dirty="0" err="1">
                <a:latin typeface="Times New Roman" charset="0"/>
                <a:ea typeface="MS PGothic" charset="0"/>
                <a:cs typeface="Times New Roman" charset="0"/>
              </a:rPr>
              <a:t>Tulsi</a:t>
            </a:r>
            <a:endParaRPr lang="en-US" sz="1600" dirty="0">
              <a:latin typeface="Times New Roman" charset="0"/>
              <a:ea typeface="MS PGothic" charset="0"/>
              <a:cs typeface="Times New Roman" charset="0"/>
            </a:endParaRPr>
          </a:p>
          <a:p>
            <a:r>
              <a:rPr lang="en-US" sz="1600" dirty="0">
                <a:latin typeface="Times New Roman" charset="0"/>
                <a:ea typeface="MS PGothic" charset="0"/>
                <a:cs typeface="Times New Roman" charset="0"/>
              </a:rPr>
              <a:t>The Cake Designer</a:t>
            </a:r>
          </a:p>
          <a:p>
            <a:r>
              <a:rPr lang="en-US" sz="1600" dirty="0">
                <a:latin typeface="Times New Roman" charset="0"/>
                <a:ea typeface="MS PGothic" charset="0"/>
                <a:cs typeface="Times New Roman" charset="0"/>
              </a:rPr>
              <a:t>UB Group</a:t>
            </a:r>
          </a:p>
          <a:p>
            <a:r>
              <a:rPr lang="en-US" sz="1600" dirty="0">
                <a:latin typeface="Times New Roman" charset="0"/>
                <a:ea typeface="MS PGothic" charset="0"/>
                <a:cs typeface="Times New Roman" charset="0"/>
              </a:rPr>
              <a:t>Whistling Woods</a:t>
            </a:r>
          </a:p>
          <a:p>
            <a:r>
              <a:rPr lang="en-US" sz="1600" dirty="0">
                <a:latin typeface="Times New Roman" charset="0"/>
                <a:ea typeface="MS PGothic" charset="0"/>
                <a:cs typeface="Times New Roman" charset="0"/>
              </a:rPr>
              <a:t>Wells Fargo</a:t>
            </a:r>
          </a:p>
          <a:p>
            <a:endParaRPr lang="en-US" sz="1600"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76200"/>
            <a:ext cx="8229600" cy="1143000"/>
          </a:xfrm>
        </p:spPr>
        <p:txBody>
          <a:bodyPr/>
          <a:lstStyle/>
          <a:p>
            <a:pPr eaLnBrk="1" hangingPunct="1"/>
            <a:r>
              <a:rPr lang="en-US" dirty="0">
                <a:latin typeface="Times New Roman" charset="0"/>
                <a:ea typeface="MS PGothic" charset="0"/>
                <a:cs typeface="Times New Roman" charset="0"/>
              </a:rPr>
              <a:t>Sponsor Opportunity</a:t>
            </a:r>
          </a:p>
        </p:txBody>
      </p:sp>
      <p:sp>
        <p:nvSpPr>
          <p:cNvPr id="16387" name="Rectangle 4"/>
          <p:cNvSpPr>
            <a:spLocks noChangeArrowheads="1"/>
          </p:cNvSpPr>
          <p:nvPr/>
        </p:nvSpPr>
        <p:spPr bwMode="auto">
          <a:xfrm>
            <a:off x="609600" y="1219200"/>
            <a:ext cx="8077200" cy="5262980"/>
          </a:xfrm>
          <a:prstGeom prst="rect">
            <a:avLst/>
          </a:prstGeom>
          <a:noFill/>
          <a:ln w="9525">
            <a:noFill/>
            <a:miter lim="800000"/>
            <a:headEnd/>
            <a:tailEnd/>
          </a:ln>
        </p:spPr>
        <p:txBody>
          <a:bodyPr>
            <a:spAutoFit/>
          </a:bodyPr>
          <a:lstStyle/>
          <a:p>
            <a:pPr marL="285750" indent="-285750">
              <a:buFont typeface="Arial" charset="0"/>
              <a:buChar char="•"/>
              <a:defRPr/>
            </a:pPr>
            <a:r>
              <a:rPr lang="en-US" sz="1600" dirty="0">
                <a:solidFill>
                  <a:schemeClr val="bg1"/>
                </a:solidFill>
                <a:latin typeface="Times New Roman"/>
                <a:ea typeface="MS PGothic" pitchFamily="34" charset="-128"/>
                <a:cs typeface="Times New Roman"/>
              </a:rPr>
              <a:t>IAAC partners with select organizations whose objectives align with those of the Film Festival thereby engaging and nurturing long-term mutually beneficial and culturally rich relationships</a:t>
            </a:r>
          </a:p>
          <a:p>
            <a:pPr marL="285750" indent="-285750">
              <a:spcBef>
                <a:spcPts val="1200"/>
              </a:spcBef>
              <a:buFont typeface="Arial" charset="0"/>
              <a:buChar char="•"/>
              <a:defRPr/>
            </a:pPr>
            <a:r>
              <a:rPr lang="en-US" sz="1600" dirty="0">
                <a:solidFill>
                  <a:schemeClr val="bg1"/>
                </a:solidFill>
                <a:latin typeface="Times New Roman"/>
                <a:ea typeface="MS PGothic" pitchFamily="34" charset="-128"/>
                <a:cs typeface="Times New Roman"/>
              </a:rPr>
              <a:t>As the festival continues to grow, it becomes an increasingly formidable marketing platform for partners and organizations to garner targeted exposure</a:t>
            </a:r>
          </a:p>
          <a:p>
            <a:pPr marL="742950" lvl="1" indent="-285750">
              <a:spcBef>
                <a:spcPts val="1200"/>
              </a:spcBef>
              <a:buFont typeface="Arial" charset="0"/>
              <a:buChar char="•"/>
              <a:defRPr/>
            </a:pPr>
            <a:r>
              <a:rPr lang="en-US" sz="1600" dirty="0">
                <a:solidFill>
                  <a:schemeClr val="bg1"/>
                </a:solidFill>
                <a:latin typeface="Times New Roman"/>
                <a:ea typeface="MS PGothic" pitchFamily="34" charset="-128"/>
                <a:cs typeface="Times New Roman"/>
              </a:rPr>
              <a:t>Provides access to the Indian diaspora in the entire East Coast market</a:t>
            </a:r>
          </a:p>
          <a:p>
            <a:pPr marL="742950" lvl="1" indent="-285750">
              <a:spcBef>
                <a:spcPts val="1200"/>
              </a:spcBef>
              <a:buFont typeface="Arial" charset="0"/>
              <a:buChar char="•"/>
              <a:defRPr/>
            </a:pPr>
            <a:r>
              <a:rPr lang="en-US" sz="1600" dirty="0">
                <a:solidFill>
                  <a:schemeClr val="bg1"/>
                </a:solidFill>
                <a:latin typeface="Times New Roman"/>
                <a:ea typeface="MS PGothic" pitchFamily="34" charset="-128"/>
                <a:cs typeface="Times New Roman"/>
              </a:rPr>
              <a:t>Opportunity for an international brand to establish and entrench itself amongst North American consumers</a:t>
            </a:r>
          </a:p>
          <a:p>
            <a:pPr marL="742950" lvl="1" indent="-285750">
              <a:spcBef>
                <a:spcPts val="1200"/>
              </a:spcBef>
              <a:buFont typeface="Arial" charset="0"/>
              <a:buChar char="•"/>
              <a:defRPr/>
            </a:pPr>
            <a:r>
              <a:rPr lang="en-US" sz="1600" dirty="0">
                <a:solidFill>
                  <a:schemeClr val="bg1"/>
                </a:solidFill>
                <a:latin typeface="Times New Roman"/>
                <a:ea typeface="MS PGothic" pitchFamily="34" charset="-128"/>
                <a:cs typeface="Times New Roman"/>
              </a:rPr>
              <a:t>Targeted marketing to specific income, occupation and gender based groups </a:t>
            </a:r>
          </a:p>
          <a:p>
            <a:pPr marL="742950" lvl="1" indent="-285750">
              <a:spcBef>
                <a:spcPts val="1200"/>
              </a:spcBef>
              <a:buFont typeface="Arial" charset="0"/>
              <a:buChar char="•"/>
              <a:defRPr/>
            </a:pPr>
            <a:r>
              <a:rPr lang="en-US" sz="1600" dirty="0">
                <a:solidFill>
                  <a:schemeClr val="bg1"/>
                </a:solidFill>
                <a:latin typeface="Times New Roman"/>
                <a:ea typeface="MS PGothic" pitchFamily="34" charset="-128"/>
                <a:cs typeface="Times New Roman"/>
              </a:rPr>
              <a:t>Association with brands of a distinguished caliber and recognizable talent who regularly support and participate in the festival</a:t>
            </a:r>
          </a:p>
          <a:p>
            <a:pPr marL="742950" lvl="1" indent="-285750">
              <a:spcBef>
                <a:spcPts val="1200"/>
              </a:spcBef>
              <a:buFont typeface="Arial" charset="0"/>
              <a:buChar char="•"/>
              <a:defRPr/>
            </a:pPr>
            <a:r>
              <a:rPr lang="en-US" sz="1600" dirty="0">
                <a:solidFill>
                  <a:schemeClr val="bg1"/>
                </a:solidFill>
                <a:latin typeface="Times New Roman"/>
                <a:ea typeface="MS PGothic" pitchFamily="34" charset="-128"/>
                <a:cs typeface="Times New Roman"/>
              </a:rPr>
              <a:t>Recognition for involvement and support in developing the arts and culture of New York City</a:t>
            </a:r>
          </a:p>
          <a:p>
            <a:pPr marL="742950" lvl="1" indent="-285750">
              <a:spcBef>
                <a:spcPts val="1200"/>
              </a:spcBef>
              <a:buFontTx/>
              <a:buChar char="•"/>
              <a:defRPr/>
            </a:pPr>
            <a:r>
              <a:rPr lang="en-US" sz="1600" dirty="0" smtClean="0">
                <a:solidFill>
                  <a:schemeClr val="bg1"/>
                </a:solidFill>
                <a:latin typeface="Times New Roman"/>
                <a:ea typeface="MS PGothic" pitchFamily="34" charset="-128"/>
                <a:cs typeface="Times New Roman"/>
              </a:rPr>
              <a:t>Reach </a:t>
            </a:r>
            <a:r>
              <a:rPr lang="en-US" sz="1600" dirty="0">
                <a:solidFill>
                  <a:schemeClr val="bg1"/>
                </a:solidFill>
                <a:latin typeface="Times New Roman"/>
                <a:ea typeface="MS PGothic" pitchFamily="34" charset="-128"/>
                <a:cs typeface="Times New Roman"/>
              </a:rPr>
              <a:t>an IAAC mailing list of </a:t>
            </a:r>
            <a:r>
              <a:rPr lang="en-US" sz="1600" dirty="0" smtClean="0">
                <a:solidFill>
                  <a:schemeClr val="bg1"/>
                </a:solidFill>
                <a:latin typeface="Times New Roman"/>
                <a:ea typeface="MS PGothic" pitchFamily="34" charset="-128"/>
                <a:cs typeface="Times New Roman"/>
              </a:rPr>
              <a:t>68,000 </a:t>
            </a:r>
            <a:r>
              <a:rPr lang="en-US" sz="1600" dirty="0">
                <a:solidFill>
                  <a:schemeClr val="bg1"/>
                </a:solidFill>
                <a:latin typeface="Times New Roman"/>
                <a:ea typeface="MS PGothic" pitchFamily="34" charset="-128"/>
                <a:cs typeface="Times New Roman"/>
              </a:rPr>
              <a:t>arts </a:t>
            </a:r>
            <a:r>
              <a:rPr lang="en-US" sz="1600" dirty="0" smtClean="0">
                <a:solidFill>
                  <a:schemeClr val="bg1"/>
                </a:solidFill>
                <a:latin typeface="Times New Roman"/>
                <a:ea typeface="MS PGothic" pitchFamily="34" charset="-128"/>
                <a:cs typeface="Times New Roman"/>
              </a:rPr>
              <a:t>aficionados.</a:t>
            </a:r>
          </a:p>
          <a:p>
            <a:pPr marL="285750" lvl="1" indent="-285750">
              <a:spcBef>
                <a:spcPts val="1200"/>
              </a:spcBef>
              <a:buFontTx/>
              <a:buChar char="•"/>
              <a:defRPr/>
            </a:pPr>
            <a:r>
              <a:rPr lang="en-US" sz="1600" b="1" dirty="0">
                <a:solidFill>
                  <a:schemeClr val="bg1"/>
                </a:solidFill>
                <a:latin typeface="Times New Roman"/>
                <a:cs typeface="Times New Roman"/>
              </a:rPr>
              <a:t>The IAAC is a 501(c)(3) tax-exempt organization. All donations are tax-deductible to the fullest extent allowable by law. </a:t>
            </a:r>
            <a:endParaRPr lang="en-US" sz="1600" b="1" dirty="0">
              <a:solidFill>
                <a:schemeClr val="bg1"/>
              </a:solidFill>
              <a:latin typeface="Times New Roman"/>
              <a:ea typeface="MS PGothic" pitchFamily="34" charset="-128"/>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33400" y="228600"/>
            <a:ext cx="8229600" cy="1143000"/>
          </a:xfrm>
        </p:spPr>
        <p:txBody>
          <a:bodyPr/>
          <a:lstStyle/>
          <a:p>
            <a:pPr eaLnBrk="1" hangingPunct="1"/>
            <a:r>
              <a:rPr lang="en-US">
                <a:latin typeface="Times New Roman" charset="0"/>
                <a:ea typeface="MS PGothic" charset="0"/>
                <a:cs typeface="Times New Roman" charset="0"/>
              </a:rPr>
              <a:t>Indo-American Arts Council</a:t>
            </a:r>
          </a:p>
        </p:txBody>
      </p:sp>
      <p:sp>
        <p:nvSpPr>
          <p:cNvPr id="16386" name="Content Placeholder 2"/>
          <p:cNvSpPr>
            <a:spLocks noGrp="1"/>
          </p:cNvSpPr>
          <p:nvPr>
            <p:ph idx="1"/>
          </p:nvPr>
        </p:nvSpPr>
        <p:spPr>
          <a:xfrm>
            <a:off x="457200" y="1189038"/>
            <a:ext cx="8229600" cy="5516562"/>
          </a:xfrm>
        </p:spPr>
        <p:txBody>
          <a:bodyPr/>
          <a:lstStyle/>
          <a:p>
            <a:pPr eaLnBrk="1" hangingPunct="1">
              <a:buFont typeface="Arial" charset="0"/>
              <a:buNone/>
            </a:pPr>
            <a:r>
              <a:rPr lang="en-US" sz="2400" b="1">
                <a:latin typeface="Times New Roman" charset="0"/>
                <a:ea typeface="MS PGothic" charset="0"/>
                <a:cs typeface="Times New Roman" charset="0"/>
              </a:rPr>
              <a:t>Mission Statement </a:t>
            </a:r>
          </a:p>
          <a:p>
            <a:pPr algn="just" eaLnBrk="1" hangingPunct="1">
              <a:buFont typeface="Arial" charset="0"/>
              <a:buNone/>
            </a:pPr>
            <a:r>
              <a:rPr lang="en-US" sz="1600">
                <a:latin typeface="Times New Roman" charset="0"/>
                <a:ea typeface="MS PGothic" charset="0"/>
                <a:cs typeface="Times New Roman" charset="0"/>
              </a:rPr>
              <a:t>	The Indo-American Arts Council (IAAC) is a secular, not-for-profit service and resource arts organization, charged with the mission of promoting the awareness, creation, production, exhibition, publication and performance of Indian and cross-cultural art forms in North America. </a:t>
            </a:r>
          </a:p>
          <a:p>
            <a:pPr algn="just" eaLnBrk="1" hangingPunct="1">
              <a:spcBef>
                <a:spcPct val="0"/>
              </a:spcBef>
              <a:buFont typeface="Arial" charset="0"/>
              <a:buNone/>
            </a:pPr>
            <a:endParaRPr lang="en-US" sz="1800">
              <a:latin typeface="Times New Roman" charset="0"/>
              <a:ea typeface="MS PGothic" charset="0"/>
              <a:cs typeface="Times New Roman" charset="0"/>
            </a:endParaRPr>
          </a:p>
          <a:p>
            <a:pPr algn="just" eaLnBrk="1" hangingPunct="1">
              <a:buFont typeface="Arial" charset="0"/>
              <a:buNone/>
            </a:pPr>
            <a:r>
              <a:rPr lang="en-US" sz="1600">
                <a:latin typeface="Times New Roman" charset="0"/>
                <a:ea typeface="MS PGothic" charset="0"/>
                <a:cs typeface="Times New Roman" charset="0"/>
              </a:rPr>
              <a:t>	Over the past decade the IAAC has  created specific programming  to promote Indian Art, Literature,  Dance, Fashion, Film, Music  and Theatre  with over 200 events. Events include:</a:t>
            </a:r>
          </a:p>
          <a:p>
            <a:pPr lvl="2" eaLnBrk="1" hangingPunct="1"/>
            <a:r>
              <a:rPr lang="en-US" sz="1600">
                <a:latin typeface="Times New Roman" charset="0"/>
                <a:ea typeface="ＭＳ Ｐゴシック" charset="0"/>
              </a:rPr>
              <a:t>Salman Rushdie</a:t>
            </a:r>
            <a:r>
              <a:rPr lang="ja-JP" altLang="en-US" sz="1600">
                <a:latin typeface="Times New Roman" charset="0"/>
                <a:ea typeface="ＭＳ Ｐゴシック" charset="0"/>
              </a:rPr>
              <a:t>’</a:t>
            </a:r>
            <a:r>
              <a:rPr lang="en-US" altLang="ja-JP" sz="1600">
                <a:latin typeface="Times New Roman" charset="0"/>
                <a:ea typeface="Times New Roman" charset="0"/>
                <a:cs typeface="Times New Roman" charset="0"/>
              </a:rPr>
              <a:t>s Launch of </a:t>
            </a:r>
            <a:r>
              <a:rPr lang="ja-JP" altLang="en-US" sz="1600">
                <a:latin typeface="Times New Roman" charset="0"/>
                <a:ea typeface="ＭＳ Ｐゴシック" charset="0"/>
              </a:rPr>
              <a:t>“</a:t>
            </a:r>
            <a:r>
              <a:rPr lang="en-US" altLang="ja-JP" sz="1600">
                <a:latin typeface="Times New Roman" charset="0"/>
                <a:ea typeface="Times New Roman" charset="0"/>
                <a:cs typeface="Times New Roman" charset="0"/>
              </a:rPr>
              <a:t>Shalimar the Clown</a:t>
            </a:r>
            <a:r>
              <a:rPr lang="ja-JP" altLang="en-US" sz="1600">
                <a:latin typeface="Times New Roman" charset="0"/>
                <a:ea typeface="ＭＳ Ｐゴシック" charset="0"/>
              </a:rPr>
              <a:t>”</a:t>
            </a:r>
            <a:endParaRPr lang="en-US" altLang="ja-JP" sz="1600">
              <a:latin typeface="Times New Roman" charset="0"/>
              <a:ea typeface="Times New Roman" charset="0"/>
              <a:cs typeface="Times New Roman" charset="0"/>
            </a:endParaRPr>
          </a:p>
          <a:p>
            <a:pPr lvl="2" eaLnBrk="1" hangingPunct="1"/>
            <a:r>
              <a:rPr lang="en-US" sz="1600">
                <a:latin typeface="Times New Roman" charset="0"/>
                <a:ea typeface="Times New Roman" charset="0"/>
                <a:cs typeface="Times New Roman" charset="0"/>
              </a:rPr>
              <a:t>Chandrika Tandon</a:t>
            </a:r>
            <a:r>
              <a:rPr lang="ja-JP" altLang="en-US" sz="1600">
                <a:latin typeface="Times New Roman" charset="0"/>
                <a:ea typeface="ＭＳ Ｐゴシック" charset="0"/>
              </a:rPr>
              <a:t>’</a:t>
            </a:r>
            <a:r>
              <a:rPr lang="en-US" altLang="ja-JP" sz="1600">
                <a:latin typeface="Times New Roman" charset="0"/>
                <a:ea typeface="Times New Roman" charset="0"/>
                <a:cs typeface="Times New Roman" charset="0"/>
              </a:rPr>
              <a:t>s Grammy award nominated CD Launch</a:t>
            </a:r>
          </a:p>
          <a:p>
            <a:pPr lvl="2" eaLnBrk="1" hangingPunct="1"/>
            <a:r>
              <a:rPr lang="en-US" sz="1600">
                <a:latin typeface="Times New Roman" charset="0"/>
                <a:ea typeface="Times New Roman" charset="0"/>
                <a:cs typeface="Times New Roman" charset="0"/>
              </a:rPr>
              <a:t>Shashi Tharoor's launch of his book Riot </a:t>
            </a:r>
          </a:p>
          <a:p>
            <a:pPr lvl="2" eaLnBrk="1" hangingPunct="1"/>
            <a:r>
              <a:rPr lang="en-US" sz="1600">
                <a:latin typeface="Times New Roman" charset="0"/>
                <a:ea typeface="Times New Roman" charset="0"/>
                <a:cs typeface="Times New Roman" charset="0"/>
              </a:rPr>
              <a:t>Tendulkar festival (theatre, film, discussion)</a:t>
            </a:r>
          </a:p>
          <a:p>
            <a:pPr lvl="2" eaLnBrk="1" hangingPunct="1"/>
            <a:r>
              <a:rPr lang="en-US" sz="1600">
                <a:latin typeface="Times New Roman" charset="0"/>
                <a:ea typeface="Times New Roman" charset="0"/>
                <a:cs typeface="Times New Roman" charset="0"/>
              </a:rPr>
              <a:t>Perspectives of Gandhi (discussion, film, theatre)</a:t>
            </a:r>
          </a:p>
          <a:p>
            <a:pPr lvl="2" eaLnBrk="1" hangingPunct="1"/>
            <a:r>
              <a:rPr lang="en-US" sz="1600">
                <a:latin typeface="Times New Roman" charset="0"/>
                <a:ea typeface="Times New Roman" charset="0"/>
                <a:cs typeface="Times New Roman" charset="0"/>
              </a:rPr>
              <a:t>Global Runway's Night Out (fashion show featuring top International designers)</a:t>
            </a:r>
          </a:p>
          <a:p>
            <a:pPr lvl="2" eaLnBrk="1" hangingPunct="1"/>
            <a:r>
              <a:rPr lang="en-US" sz="1600">
                <a:latin typeface="Times New Roman" charset="0"/>
                <a:ea typeface="Times New Roman" charset="0"/>
                <a:cs typeface="Times New Roman" charset="0"/>
              </a:rPr>
              <a:t>Erasing Borders Annual Festival of Indian Dance</a:t>
            </a:r>
          </a:p>
          <a:p>
            <a:pPr lvl="2" eaLnBrk="1" hangingPunct="1"/>
            <a:r>
              <a:rPr lang="en-US" sz="1600">
                <a:latin typeface="Times New Roman" charset="0"/>
                <a:ea typeface="Times New Roman" charset="0"/>
                <a:cs typeface="Times New Roman" charset="0"/>
              </a:rPr>
              <a:t>Erasing Borders Annual Exhibition of Contemporary Indian art of the Diaspora</a:t>
            </a:r>
          </a:p>
          <a:p>
            <a:pPr lvl="2" eaLnBrk="1" hangingPunct="1"/>
            <a:r>
              <a:rPr lang="en-US" sz="1600">
                <a:latin typeface="Times New Roman" charset="0"/>
                <a:ea typeface="Times New Roman" charset="0"/>
                <a:cs typeface="Times New Roman" charset="0"/>
              </a:rPr>
              <a:t>Mallika Sarabai's Hot Talas Cool Rasas (dance)</a:t>
            </a:r>
          </a:p>
          <a:p>
            <a:pPr lvl="2" eaLnBrk="1" hangingPunct="1">
              <a:buFont typeface="Arial" charset="0"/>
              <a:buNone/>
            </a:pPr>
            <a:r>
              <a:rPr lang="en-US" sz="1600">
                <a:latin typeface="Times New Roman" charset="0"/>
                <a:ea typeface="Times New Roman" charset="0"/>
                <a:cs typeface="Times New Roman" charset="0"/>
              </a:rPr>
              <a:t>*   Annual Playwrights Festival</a:t>
            </a:r>
            <a:endParaRPr lang="en-US" sz="1600" b="1" i="1">
              <a:latin typeface="Times New Roman" charset="0"/>
              <a:ea typeface="Times New Roman" charset="0"/>
              <a:cs typeface="Times New Roman" charset="0"/>
            </a:endParaRPr>
          </a:p>
          <a:p>
            <a:pPr lvl="2" algn="ctr" eaLnBrk="1" hangingPunct="1">
              <a:buFont typeface="Arial" charset="0"/>
              <a:buNone/>
            </a:pPr>
            <a:r>
              <a:rPr lang="ja-JP" altLang="en-US" sz="1800" b="1" i="1">
                <a:latin typeface="Times New Roman" charset="0"/>
                <a:ea typeface="ＭＳ Ｐゴシック" charset="0"/>
              </a:rPr>
              <a:t>“</a:t>
            </a:r>
            <a:r>
              <a:rPr lang="en-US" altLang="ja-JP" sz="1800" b="1" i="1">
                <a:latin typeface="Times New Roman" charset="0"/>
                <a:ea typeface="Times New Roman" charset="0"/>
                <a:cs typeface="Times New Roman" charset="0"/>
              </a:rPr>
              <a:t>…Promoting Indian Art &amp; Artists in North America since 1998…</a:t>
            </a:r>
            <a:r>
              <a:rPr lang="ja-JP" altLang="en-US" sz="1800" b="1">
                <a:latin typeface="Times New Roman" charset="0"/>
                <a:ea typeface="ＭＳ Ｐゴシック" charset="0"/>
              </a:rPr>
              <a:t>”</a:t>
            </a:r>
            <a:endParaRPr lang="en-US" altLang="ja-JP" sz="1800" b="1">
              <a:latin typeface="Times New Roman" charset="0"/>
              <a:ea typeface="Times New Roman" charset="0"/>
              <a:cs typeface="Times New Roman" charset="0"/>
            </a:endParaRPr>
          </a:p>
          <a:p>
            <a:pPr lvl="2" eaLnBrk="1" hangingPunct="1"/>
            <a:endParaRPr lang="en-US" sz="1800">
              <a:latin typeface="Times New Roman" charset="0"/>
              <a:ea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a:latin typeface="Times New Roman" charset="0"/>
                <a:ea typeface="MS PGothic" charset="0"/>
                <a:cs typeface="Times New Roman" charset="0"/>
              </a:rPr>
              <a:t>Sponsorship and Branding</a:t>
            </a:r>
          </a:p>
        </p:txBody>
      </p:sp>
      <p:sp>
        <p:nvSpPr>
          <p:cNvPr id="5" name="Rectangle 4"/>
          <p:cNvSpPr/>
          <p:nvPr/>
        </p:nvSpPr>
        <p:spPr>
          <a:xfrm>
            <a:off x="609600" y="1514475"/>
            <a:ext cx="8077200" cy="4200525"/>
          </a:xfrm>
          <a:prstGeom prst="rect">
            <a:avLst/>
          </a:prstGeom>
        </p:spPr>
        <p:txBody>
          <a:bodyPr>
            <a:spAutoFit/>
          </a:bodyPr>
          <a:lstStyle/>
          <a:p>
            <a:pPr>
              <a:defRPr/>
            </a:pPr>
            <a:r>
              <a:rPr lang="en-US" sz="1600" dirty="0">
                <a:solidFill>
                  <a:schemeClr val="bg1"/>
                </a:solidFill>
                <a:latin typeface="Times New Roman"/>
                <a:ea typeface="ＭＳ Ｐゴシック" charset="0"/>
                <a:cs typeface="Times New Roman"/>
              </a:rPr>
              <a:t>Marketing benefits associated with the festival include:</a:t>
            </a:r>
          </a:p>
          <a:p>
            <a:pPr>
              <a:defRPr/>
            </a:pPr>
            <a:endParaRPr lang="en-US" sz="1600" dirty="0">
              <a:solidFill>
                <a:schemeClr val="bg1"/>
              </a:solidFill>
              <a:latin typeface="Times New Roman"/>
              <a:ea typeface="ＭＳ Ｐゴシック" charset="0"/>
              <a:cs typeface="Times New Roman"/>
            </a:endParaRPr>
          </a:p>
          <a:p>
            <a:pPr marL="731520">
              <a:spcBef>
                <a:spcPts val="600"/>
              </a:spcBef>
              <a:spcAft>
                <a:spcPts val="600"/>
              </a:spcAft>
              <a:buFont typeface="Courier New" pitchFamily="49" charset="0"/>
              <a:buChar char="o"/>
              <a:defRPr/>
            </a:pPr>
            <a:r>
              <a:rPr lang="en-US" sz="1400" dirty="0">
                <a:solidFill>
                  <a:schemeClr val="bg1"/>
                </a:solidFill>
                <a:latin typeface="Times New Roman"/>
                <a:ea typeface="ＭＳ Ｐゴシック" charset="0"/>
                <a:cs typeface="Times New Roman"/>
              </a:rPr>
              <a:t>  Effective brand development and visibility</a:t>
            </a:r>
          </a:p>
          <a:p>
            <a:pPr marL="731520">
              <a:spcBef>
                <a:spcPts val="600"/>
              </a:spcBef>
              <a:spcAft>
                <a:spcPts val="600"/>
              </a:spcAft>
              <a:buFont typeface="Courier New" pitchFamily="49" charset="0"/>
              <a:buChar char="o"/>
              <a:defRPr/>
            </a:pPr>
            <a:r>
              <a:rPr lang="en-US" sz="1400" dirty="0">
                <a:solidFill>
                  <a:schemeClr val="bg1"/>
                </a:solidFill>
                <a:latin typeface="Times New Roman"/>
                <a:ea typeface="ＭＳ Ｐゴシック" charset="0"/>
                <a:cs typeface="Times New Roman"/>
              </a:rPr>
              <a:t>  Showcases social and community responsibility</a:t>
            </a:r>
          </a:p>
          <a:p>
            <a:pPr marL="731520">
              <a:spcBef>
                <a:spcPts val="600"/>
              </a:spcBef>
              <a:spcAft>
                <a:spcPts val="600"/>
              </a:spcAft>
              <a:buFont typeface="Courier New" pitchFamily="49" charset="0"/>
              <a:buChar char="o"/>
              <a:defRPr/>
            </a:pPr>
            <a:r>
              <a:rPr lang="en-US" sz="1400" dirty="0">
                <a:solidFill>
                  <a:schemeClr val="bg1"/>
                </a:solidFill>
                <a:latin typeface="Times New Roman"/>
                <a:ea typeface="ＭＳ Ｐゴシック" charset="0"/>
                <a:cs typeface="Times New Roman"/>
              </a:rPr>
              <a:t>  On-site corporate hospitality and benefits </a:t>
            </a:r>
          </a:p>
          <a:p>
            <a:pPr marL="731520">
              <a:spcBef>
                <a:spcPts val="600"/>
              </a:spcBef>
              <a:spcAft>
                <a:spcPts val="600"/>
              </a:spcAft>
              <a:buFont typeface="Courier New" pitchFamily="49" charset="0"/>
              <a:buChar char="o"/>
              <a:defRPr/>
            </a:pPr>
            <a:r>
              <a:rPr lang="en-US" sz="1400" dirty="0">
                <a:solidFill>
                  <a:schemeClr val="bg1"/>
                </a:solidFill>
                <a:latin typeface="Times New Roman"/>
                <a:ea typeface="ＭＳ Ｐゴシック" charset="0"/>
                <a:cs typeface="Times New Roman"/>
              </a:rPr>
              <a:t>  Networking with co-sponsors, developing corporate relationships</a:t>
            </a:r>
          </a:p>
          <a:p>
            <a:pPr marL="731520">
              <a:spcBef>
                <a:spcPts val="600"/>
              </a:spcBef>
              <a:spcAft>
                <a:spcPts val="600"/>
              </a:spcAft>
              <a:buFont typeface="Courier New" pitchFamily="49" charset="0"/>
              <a:buChar char="o"/>
              <a:defRPr/>
            </a:pPr>
            <a:r>
              <a:rPr lang="en-US" sz="1400" dirty="0">
                <a:solidFill>
                  <a:schemeClr val="bg1"/>
                </a:solidFill>
                <a:latin typeface="Times New Roman"/>
                <a:ea typeface="ＭＳ Ｐゴシック" charset="0"/>
                <a:cs typeface="Times New Roman"/>
              </a:rPr>
              <a:t>  Media exposure</a:t>
            </a:r>
          </a:p>
          <a:p>
            <a:pPr marL="731520">
              <a:spcBef>
                <a:spcPts val="600"/>
              </a:spcBef>
              <a:spcAft>
                <a:spcPts val="600"/>
              </a:spcAft>
              <a:buFont typeface="Courier New" pitchFamily="49" charset="0"/>
              <a:buChar char="o"/>
              <a:defRPr/>
            </a:pPr>
            <a:r>
              <a:rPr lang="en-US" sz="1400" dirty="0">
                <a:solidFill>
                  <a:schemeClr val="bg1"/>
                </a:solidFill>
                <a:latin typeface="Times New Roman"/>
                <a:ea typeface="ＭＳ Ｐゴシック" charset="0"/>
                <a:cs typeface="Times New Roman"/>
              </a:rPr>
              <a:t>  Signage</a:t>
            </a:r>
          </a:p>
          <a:p>
            <a:pPr marL="731520">
              <a:spcBef>
                <a:spcPts val="600"/>
              </a:spcBef>
              <a:spcAft>
                <a:spcPts val="600"/>
              </a:spcAft>
              <a:buFont typeface="Courier New" pitchFamily="49" charset="0"/>
              <a:buChar char="o"/>
              <a:defRPr/>
            </a:pPr>
            <a:r>
              <a:rPr lang="en-US" sz="1400" dirty="0">
                <a:solidFill>
                  <a:schemeClr val="bg1"/>
                </a:solidFill>
                <a:latin typeface="Times New Roman"/>
                <a:ea typeface="ＭＳ Ｐゴシック" charset="0"/>
                <a:cs typeface="Times New Roman"/>
              </a:rPr>
              <a:t>  Promotional presence on website and collateral materials</a:t>
            </a:r>
          </a:p>
          <a:p>
            <a:pPr marL="731520">
              <a:spcBef>
                <a:spcPts val="600"/>
              </a:spcBef>
              <a:spcAft>
                <a:spcPts val="600"/>
              </a:spcAft>
              <a:buFont typeface="Courier New" pitchFamily="49" charset="0"/>
              <a:buChar char="o"/>
              <a:defRPr/>
            </a:pPr>
            <a:r>
              <a:rPr lang="en-US" sz="1400" dirty="0">
                <a:solidFill>
                  <a:schemeClr val="bg1"/>
                </a:solidFill>
                <a:latin typeface="Times New Roman"/>
                <a:ea typeface="ＭＳ Ｐゴシック" charset="0"/>
                <a:cs typeface="Times New Roman"/>
              </a:rPr>
              <a:t>  Networking opportunities with celebrities </a:t>
            </a:r>
          </a:p>
          <a:p>
            <a:pPr marL="731520">
              <a:spcBef>
                <a:spcPts val="600"/>
              </a:spcBef>
              <a:spcAft>
                <a:spcPts val="600"/>
              </a:spcAft>
              <a:buFont typeface="Courier New" pitchFamily="49" charset="0"/>
              <a:buChar char="o"/>
              <a:defRPr/>
            </a:pPr>
            <a:r>
              <a:rPr lang="en-US" sz="1400" dirty="0">
                <a:solidFill>
                  <a:schemeClr val="bg1"/>
                </a:solidFill>
                <a:latin typeface="Times New Roman"/>
                <a:ea typeface="ＭＳ Ｐゴシック" charset="0"/>
                <a:cs typeface="Times New Roman"/>
              </a:rPr>
              <a:t>  Interaction with members of the US and Indian entertainment industries</a:t>
            </a:r>
          </a:p>
          <a:p>
            <a:pPr marL="731520">
              <a:spcBef>
                <a:spcPts val="600"/>
              </a:spcBef>
              <a:spcAft>
                <a:spcPts val="600"/>
              </a:spcAft>
              <a:buFont typeface="Courier New" pitchFamily="49" charset="0"/>
              <a:buChar char="o"/>
              <a:defRPr/>
            </a:pPr>
            <a:r>
              <a:rPr lang="en-US" sz="1400" dirty="0">
                <a:solidFill>
                  <a:schemeClr val="bg1"/>
                </a:solidFill>
                <a:latin typeface="Times New Roman"/>
                <a:ea typeface="ＭＳ Ｐゴシック" charset="0"/>
                <a:cs typeface="Times New Roman"/>
              </a:rPr>
              <a:t>  Right to promote / co-brand</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a:latin typeface="Times New Roman" charset="0"/>
                <a:ea typeface="MS PGothic" charset="0"/>
                <a:cs typeface="Times New Roman" charset="0"/>
              </a:rPr>
              <a:t>Press &amp; Media Coverage</a:t>
            </a:r>
          </a:p>
        </p:txBody>
      </p:sp>
      <p:sp>
        <p:nvSpPr>
          <p:cNvPr id="35842" name="Content Placeholder 2"/>
          <p:cNvSpPr>
            <a:spLocks noGrp="1"/>
          </p:cNvSpPr>
          <p:nvPr>
            <p:ph idx="1"/>
          </p:nvPr>
        </p:nvSpPr>
        <p:spPr>
          <a:xfrm>
            <a:off x="457200" y="1295400"/>
            <a:ext cx="8229600" cy="5334000"/>
          </a:xfrm>
        </p:spPr>
        <p:txBody>
          <a:bodyPr/>
          <a:lstStyle/>
          <a:p>
            <a:r>
              <a:rPr lang="en-US" sz="1400">
                <a:latin typeface="Times New Roman" charset="0"/>
                <a:ea typeface="MS PGothic" charset="0"/>
                <a:cs typeface="Times New Roman" charset="0"/>
              </a:rPr>
              <a:t>The festival brings together a collection of indie films as well as better-known Bollywood fare. More than half the films are screening for the first time or making their U.S. debuts. – </a:t>
            </a:r>
            <a:r>
              <a:rPr lang="en-US" sz="1400" b="1" i="1">
                <a:latin typeface="Times New Roman" charset="0"/>
                <a:ea typeface="MS PGothic" charset="0"/>
                <a:cs typeface="Times New Roman" charset="0"/>
              </a:rPr>
              <a:t>The Wall Street Journal</a:t>
            </a:r>
            <a:r>
              <a:rPr lang="en-US" sz="1400">
                <a:latin typeface="Times New Roman" charset="0"/>
                <a:ea typeface="MS PGothic" charset="0"/>
                <a:cs typeface="Times New Roman" charset="0"/>
              </a:rPr>
              <a:t> </a:t>
            </a:r>
          </a:p>
          <a:p>
            <a:r>
              <a:rPr lang="en-US" sz="1400">
                <a:latin typeface="Times New Roman" charset="0"/>
                <a:ea typeface="MS PGothic" charset="0"/>
                <a:cs typeface="Times New Roman" charset="0"/>
              </a:rPr>
              <a:t>It could become the Indian counterpart to Sundance. This year's NYIFF still features Indian independent and Diaspora films, but each year it's getting to be bigger, better and more exciting than the last! -- </a:t>
            </a:r>
            <a:r>
              <a:rPr lang="en-US" sz="1400" b="1" i="1">
                <a:latin typeface="Times New Roman" charset="0"/>
                <a:ea typeface="MS PGothic" charset="0"/>
                <a:cs typeface="Times New Roman" charset="0"/>
              </a:rPr>
              <a:t>Yahoo News India</a:t>
            </a:r>
            <a:endParaRPr lang="en-US" sz="1400">
              <a:latin typeface="Times New Roman" charset="0"/>
              <a:ea typeface="MS PGothic" charset="0"/>
              <a:cs typeface="Times New Roman" charset="0"/>
            </a:endParaRPr>
          </a:p>
          <a:p>
            <a:r>
              <a:rPr lang="en-US" sz="1400">
                <a:latin typeface="Times New Roman" charset="0"/>
                <a:ea typeface="MS PGothic" charset="0"/>
                <a:cs typeface="Times New Roman" charset="0"/>
              </a:rPr>
              <a:t>With film festivals dedicated to Indian cinema popping up all over the U.S., the granddaddy of them all, Indo-American Arts Council has upped its game with a new moniker, an earlier date and writer Aseem Chhabra as its festival director. – </a:t>
            </a:r>
            <a:r>
              <a:rPr lang="en-US" sz="1400" b="1" i="1">
                <a:latin typeface="Times New Roman" charset="0"/>
                <a:ea typeface="MS PGothic" charset="0"/>
                <a:cs typeface="Times New Roman" charset="0"/>
              </a:rPr>
              <a:t>Daily Variety</a:t>
            </a:r>
            <a:endParaRPr lang="en-US" sz="1400">
              <a:latin typeface="Times New Roman" charset="0"/>
              <a:ea typeface="MS PGothic" charset="0"/>
              <a:cs typeface="Times New Roman" charset="0"/>
            </a:endParaRPr>
          </a:p>
          <a:p>
            <a:r>
              <a:rPr lang="en-US" sz="1400">
                <a:latin typeface="Times New Roman" charset="0"/>
                <a:ea typeface="MS PGothic" charset="0"/>
                <a:cs typeface="Times New Roman" charset="0"/>
              </a:rPr>
              <a:t>Capping off five days of Indian cinematic excellence, the prestigious festival concluded on Sunday night with the spectacular closing night red carpet premiere of Rituparno Ghosh's powerful film </a:t>
            </a:r>
            <a:r>
              <a:rPr lang="en-US" sz="1400" i="1">
                <a:latin typeface="Times New Roman" charset="0"/>
                <a:ea typeface="MS PGothic" charset="0"/>
                <a:cs typeface="Times New Roman" charset="0"/>
              </a:rPr>
              <a:t>Noukadubi</a:t>
            </a:r>
            <a:r>
              <a:rPr lang="en-US" sz="1400">
                <a:latin typeface="Times New Roman" charset="0"/>
                <a:ea typeface="MS PGothic" charset="0"/>
                <a:cs typeface="Times New Roman" charset="0"/>
              </a:rPr>
              <a:t> at the Asia Society in Manhattan.  -- </a:t>
            </a:r>
            <a:r>
              <a:rPr lang="en-US" sz="1400" b="1" i="1">
                <a:latin typeface="Times New Roman" charset="0"/>
                <a:ea typeface="MS PGothic" charset="0"/>
                <a:cs typeface="Times New Roman" charset="0"/>
              </a:rPr>
              <a:t>Hindustan Times</a:t>
            </a:r>
            <a:endParaRPr lang="en-US" sz="1400">
              <a:latin typeface="Times New Roman" charset="0"/>
              <a:ea typeface="MS PGothic" charset="0"/>
              <a:cs typeface="Times New Roman" charset="0"/>
            </a:endParaRPr>
          </a:p>
          <a:p>
            <a:r>
              <a:rPr lang="en-US" sz="1400">
                <a:latin typeface="Times New Roman" charset="0"/>
                <a:ea typeface="MS PGothic" charset="0"/>
                <a:cs typeface="Times New Roman" charset="0"/>
              </a:rPr>
              <a:t>Not all of Indian cinema is associated with Bollywood. And the Indo-American Arts Council</a:t>
            </a:r>
            <a:r>
              <a:rPr lang="ja-JP" altLang="en-US" sz="1400">
                <a:latin typeface="Times New Roman" charset="0"/>
                <a:ea typeface="MS PGothic" charset="0"/>
                <a:cs typeface="Times New Roman" charset="0"/>
              </a:rPr>
              <a:t>’</a:t>
            </a:r>
            <a:r>
              <a:rPr lang="en-US" altLang="ja-JP" sz="1400">
                <a:latin typeface="Times New Roman" charset="0"/>
                <a:ea typeface="MS PGothic" charset="0"/>
                <a:cs typeface="Times New Roman" charset="0"/>
              </a:rPr>
              <a:t>s 11th annual New York Indian Film Festival, going on from May 4 to 8, is the place to get a real feel for the independent and social aspects of Indian film in New York. It may not be all singing and dancing, but there will definitely be some at the festival</a:t>
            </a:r>
            <a:r>
              <a:rPr lang="ja-JP" altLang="en-US" sz="1400">
                <a:latin typeface="Times New Roman" charset="0"/>
                <a:ea typeface="MS PGothic" charset="0"/>
                <a:cs typeface="Times New Roman" charset="0"/>
              </a:rPr>
              <a:t>’</a:t>
            </a:r>
            <a:r>
              <a:rPr lang="en-US" altLang="ja-JP" sz="1400">
                <a:latin typeface="Times New Roman" charset="0"/>
                <a:ea typeface="MS PGothic" charset="0"/>
                <a:cs typeface="Times New Roman" charset="0"/>
              </a:rPr>
              <a:t>s red carpet events and after parties. – </a:t>
            </a:r>
            <a:r>
              <a:rPr lang="en-US" altLang="ja-JP" sz="1400" b="1" i="1">
                <a:latin typeface="Times New Roman" charset="0"/>
                <a:ea typeface="MS PGothic" charset="0"/>
                <a:cs typeface="Times New Roman" charset="0"/>
              </a:rPr>
              <a:t>Audrey Magazine</a:t>
            </a:r>
            <a:endParaRPr lang="en-US" altLang="ja-JP" sz="1400">
              <a:latin typeface="Times New Roman" charset="0"/>
              <a:ea typeface="MS PGothic" charset="0"/>
              <a:cs typeface="Times New Roman" charset="0"/>
            </a:endParaRPr>
          </a:p>
          <a:p>
            <a:r>
              <a:rPr lang="en-US" sz="1400">
                <a:latin typeface="Times New Roman" charset="0"/>
                <a:ea typeface="MS PGothic" charset="0"/>
                <a:cs typeface="Times New Roman" charset="0"/>
              </a:rPr>
              <a:t>Born in the shadow of 9/11 and conceived by the Indo-American Arts Council, the festival, now in its 11th year, has grown from a two-day showcase for a handful of features to this year</a:t>
            </a:r>
            <a:r>
              <a:rPr lang="ja-JP" altLang="en-US" sz="1400">
                <a:latin typeface="Times New Roman" charset="0"/>
                <a:ea typeface="MS PGothic" charset="0"/>
                <a:cs typeface="Times New Roman" charset="0"/>
              </a:rPr>
              <a:t>’</a:t>
            </a:r>
            <a:r>
              <a:rPr lang="en-US" altLang="ja-JP" sz="1400">
                <a:latin typeface="Times New Roman" charset="0"/>
                <a:ea typeface="MS PGothic" charset="0"/>
                <a:cs typeface="Times New Roman" charset="0"/>
              </a:rPr>
              <a:t>s five-day feast of 25 feature films (many U.S. or New York premieres) and 22 shorts, including both documentaries and fiction films. The only kind of filmmaking conspicuous by its absence is the Bollywood spectacle. – </a:t>
            </a:r>
            <a:r>
              <a:rPr lang="en-US" altLang="ja-JP" sz="1400" b="1" i="1">
                <a:latin typeface="Times New Roman" charset="0"/>
                <a:ea typeface="MS PGothic" charset="0"/>
                <a:cs typeface="Times New Roman" charset="0"/>
              </a:rPr>
              <a:t>Film Journal International</a:t>
            </a:r>
            <a:endParaRPr lang="en-US" altLang="ja-JP" sz="1400">
              <a:latin typeface="Times New Roman" charset="0"/>
              <a:ea typeface="MS PGothic" charset="0"/>
              <a:cs typeface="Times New Roman" charset="0"/>
            </a:endParaRPr>
          </a:p>
          <a:p>
            <a:r>
              <a:rPr lang="en-US" sz="1400">
                <a:latin typeface="Times New Roman" charset="0"/>
                <a:ea typeface="MS PGothic" charset="0"/>
                <a:cs typeface="Times New Roman" charset="0"/>
              </a:rPr>
              <a:t>This film festival wasn</a:t>
            </a:r>
            <a:r>
              <a:rPr lang="ja-JP" altLang="en-US" sz="1400">
                <a:latin typeface="Times New Roman" charset="0"/>
                <a:ea typeface="MS PGothic" charset="0"/>
                <a:cs typeface="Times New Roman" charset="0"/>
              </a:rPr>
              <a:t>’</a:t>
            </a:r>
            <a:r>
              <a:rPr lang="en-US" altLang="ja-JP" sz="1400">
                <a:latin typeface="Times New Roman" charset="0"/>
                <a:ea typeface="MS PGothic" charset="0"/>
                <a:cs typeface="Times New Roman" charset="0"/>
              </a:rPr>
              <a:t>t in Cannes, but it didn</a:t>
            </a:r>
            <a:r>
              <a:rPr lang="ja-JP" altLang="en-US" sz="1400">
                <a:latin typeface="Times New Roman" charset="0"/>
                <a:ea typeface="MS PGothic" charset="0"/>
                <a:cs typeface="Times New Roman" charset="0"/>
              </a:rPr>
              <a:t>’</a:t>
            </a:r>
            <a:r>
              <a:rPr lang="en-US" altLang="ja-JP" sz="1400">
                <a:latin typeface="Times New Roman" charset="0"/>
                <a:ea typeface="MS PGothic" charset="0"/>
                <a:cs typeface="Times New Roman" charset="0"/>
              </a:rPr>
              <a:t>t lack for celebrities and glamor. It wasn</a:t>
            </a:r>
            <a:r>
              <a:rPr lang="ja-JP" altLang="en-US" sz="1400">
                <a:latin typeface="Times New Roman" charset="0"/>
                <a:ea typeface="MS PGothic" charset="0"/>
                <a:cs typeface="Times New Roman" charset="0"/>
              </a:rPr>
              <a:t>’</a:t>
            </a:r>
            <a:r>
              <a:rPr lang="en-US" altLang="ja-JP" sz="1400">
                <a:latin typeface="Times New Roman" charset="0"/>
                <a:ea typeface="MS PGothic" charset="0"/>
                <a:cs typeface="Times New Roman" charset="0"/>
              </a:rPr>
              <a:t>t in Sundance either, but the festival did have serious, well-crafted dramas that would please cinephiles. – </a:t>
            </a:r>
            <a:r>
              <a:rPr lang="en-US" altLang="ja-JP" sz="1400" b="1" i="1">
                <a:latin typeface="Times New Roman" charset="0"/>
                <a:ea typeface="MS PGothic" charset="0"/>
                <a:cs typeface="Times New Roman" charset="0"/>
              </a:rPr>
              <a:t>Khabar</a:t>
            </a:r>
            <a:endParaRPr lang="en-US" sz="1400">
              <a:latin typeface="Times New Roman" charset="0"/>
              <a:ea typeface="MS PGothic"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a:latin typeface="Times New Roman" charset="0"/>
                <a:ea typeface="MS PGothic" charset="0"/>
                <a:cs typeface="Times New Roman" charset="0"/>
              </a:rPr>
              <a:t>Sponsorship Levels</a:t>
            </a:r>
          </a:p>
        </p:txBody>
      </p:sp>
      <p:sp>
        <p:nvSpPr>
          <p:cNvPr id="36866" name="Content Placeholder 2"/>
          <p:cNvSpPr>
            <a:spLocks noGrp="1"/>
          </p:cNvSpPr>
          <p:nvPr>
            <p:ph idx="1"/>
          </p:nvPr>
        </p:nvSpPr>
        <p:spPr/>
        <p:txBody>
          <a:bodyPr/>
          <a:lstStyle/>
          <a:p>
            <a:pPr eaLnBrk="1" hangingPunct="1"/>
            <a:r>
              <a:rPr lang="en-US" sz="1600" dirty="0">
                <a:latin typeface="Times New Roman" charset="0"/>
                <a:ea typeface="MS PGothic" charset="0"/>
                <a:cs typeface="Times New Roman" charset="0"/>
              </a:rPr>
              <a:t>Sponsorship levels range from $10,000 - $250,000. Details on specific benefits can be provided upon request. Sponsorship packages may be tailored to specific sponsor requirements.</a:t>
            </a:r>
          </a:p>
          <a:p>
            <a:pPr eaLnBrk="1" hangingPunct="1"/>
            <a:endParaRPr lang="en-US" sz="1600" dirty="0">
              <a:latin typeface="Times New Roman" charset="0"/>
              <a:ea typeface="MS PGothic" charset="0"/>
              <a:cs typeface="Times New Roman" charset="0"/>
            </a:endParaRPr>
          </a:p>
          <a:p>
            <a:pPr lvl="1" eaLnBrk="1" hangingPunct="1"/>
            <a:r>
              <a:rPr lang="en-US" sz="1600" dirty="0">
                <a:latin typeface="Times New Roman" charset="0"/>
                <a:ea typeface="ＭＳ Ｐゴシック" charset="0"/>
              </a:rPr>
              <a:t>Diamond Exclusive Sponsorship – $250,000</a:t>
            </a:r>
          </a:p>
          <a:p>
            <a:pPr lvl="1" eaLnBrk="1" hangingPunct="1"/>
            <a:endParaRPr lang="en-US" sz="1600" dirty="0">
              <a:latin typeface="Times New Roman" charset="0"/>
              <a:ea typeface="ＭＳ Ｐゴシック" charset="0"/>
            </a:endParaRPr>
          </a:p>
          <a:p>
            <a:pPr lvl="1" eaLnBrk="1" hangingPunct="1"/>
            <a:r>
              <a:rPr lang="en-US" sz="1600" dirty="0">
                <a:latin typeface="Times New Roman" charset="0"/>
                <a:ea typeface="ＭＳ Ｐゴシック" charset="0"/>
              </a:rPr>
              <a:t>Emerald Sponsorship – $150,000</a:t>
            </a:r>
          </a:p>
          <a:p>
            <a:pPr lvl="1" eaLnBrk="1" hangingPunct="1"/>
            <a:endParaRPr lang="en-US" sz="1600" dirty="0">
              <a:latin typeface="Times New Roman" charset="0"/>
              <a:ea typeface="ＭＳ Ｐゴシック" charset="0"/>
            </a:endParaRPr>
          </a:p>
          <a:p>
            <a:pPr lvl="1" eaLnBrk="1" hangingPunct="1"/>
            <a:r>
              <a:rPr lang="en-US" sz="1600" dirty="0">
                <a:latin typeface="Times New Roman" charset="0"/>
                <a:ea typeface="ＭＳ Ｐゴシック" charset="0"/>
              </a:rPr>
              <a:t>Ruby Sponsorship – $50,000</a:t>
            </a:r>
          </a:p>
          <a:p>
            <a:pPr lvl="1" eaLnBrk="1" hangingPunct="1"/>
            <a:endParaRPr lang="en-US" sz="1600" dirty="0">
              <a:latin typeface="Times New Roman" charset="0"/>
              <a:ea typeface="ＭＳ Ｐゴシック" charset="0"/>
            </a:endParaRPr>
          </a:p>
          <a:p>
            <a:pPr lvl="1" eaLnBrk="1" hangingPunct="1"/>
            <a:r>
              <a:rPr lang="en-US" sz="1600" dirty="0">
                <a:latin typeface="Times New Roman" charset="0"/>
                <a:ea typeface="ＭＳ Ｐゴシック" charset="0"/>
              </a:rPr>
              <a:t>Sapphire Sponsorship – $25,000</a:t>
            </a:r>
          </a:p>
          <a:p>
            <a:pPr lvl="1" eaLnBrk="1" hangingPunct="1"/>
            <a:endParaRPr lang="en-US" sz="1600" dirty="0">
              <a:latin typeface="Times New Roman" charset="0"/>
              <a:ea typeface="ＭＳ Ｐゴシック" charset="0"/>
            </a:endParaRPr>
          </a:p>
          <a:p>
            <a:pPr lvl="1" eaLnBrk="1" hangingPunct="1"/>
            <a:r>
              <a:rPr lang="en-US" sz="1600" dirty="0">
                <a:latin typeface="Times New Roman" charset="0"/>
                <a:ea typeface="ＭＳ Ｐゴシック" charset="0"/>
              </a:rPr>
              <a:t>Amethyst Sponsorship – $</a:t>
            </a:r>
            <a:r>
              <a:rPr lang="en-US" sz="1600" dirty="0" smtClean="0">
                <a:latin typeface="Times New Roman" charset="0"/>
                <a:ea typeface="ＭＳ Ｐゴシック" charset="0"/>
              </a:rPr>
              <a:t>15,000</a:t>
            </a:r>
            <a:endParaRPr lang="en-US" sz="1600" dirty="0">
              <a:latin typeface="Calibri" charset="0"/>
              <a:ea typeface="MS PGothic" charset="0"/>
            </a:endParaRPr>
          </a:p>
          <a:p>
            <a:pPr lvl="1" eaLnBrk="1" hangingPunct="1"/>
            <a:endParaRPr lang="en-US" sz="1600" dirty="0">
              <a:latin typeface="Calibri"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8"/>
          <p:cNvSpPr txBox="1">
            <a:spLocks noChangeArrowheads="1"/>
          </p:cNvSpPr>
          <p:nvPr/>
        </p:nvSpPr>
        <p:spPr bwMode="auto">
          <a:xfrm>
            <a:off x="0" y="5105400"/>
            <a:ext cx="8940800" cy="1508125"/>
          </a:xfrm>
          <a:prstGeom prst="rect">
            <a:avLst/>
          </a:prstGeom>
          <a:solidFill>
            <a:schemeClr val="tx1">
              <a:alpha val="39999"/>
            </a:schemeClr>
          </a:solidFill>
          <a:ln w="9525">
            <a:solidFill>
              <a:schemeClr val="tx1"/>
            </a:solidFill>
            <a:miter lim="800000"/>
            <a:headEnd/>
            <a:tailEnd/>
          </a:ln>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gn="ctr" eaLnBrk="1" hangingPunct="1"/>
            <a:r>
              <a:rPr lang="en-US" sz="2600" b="1">
                <a:solidFill>
                  <a:schemeClr val="bg1"/>
                </a:solidFill>
                <a:latin typeface="Calibri" charset="0"/>
              </a:rPr>
              <a:t/>
            </a:r>
            <a:br>
              <a:rPr lang="en-US" sz="2600" b="1">
                <a:solidFill>
                  <a:schemeClr val="bg1"/>
                </a:solidFill>
                <a:latin typeface="Calibri" charset="0"/>
              </a:rPr>
            </a:br>
            <a:r>
              <a:rPr lang="en-US" sz="2600" b="1">
                <a:solidFill>
                  <a:schemeClr val="bg1"/>
                </a:solidFill>
                <a:latin typeface="Times New Roman" charset="0"/>
                <a:cs typeface="Times New Roman" charset="0"/>
              </a:rPr>
              <a:t>New York Indian Film Festival (NYIFF)</a:t>
            </a:r>
          </a:p>
          <a:p>
            <a:pPr algn="ctr" eaLnBrk="1" hangingPunct="1"/>
            <a:r>
              <a:rPr lang="en-US" b="1">
                <a:solidFill>
                  <a:schemeClr val="bg1"/>
                </a:solidFill>
                <a:latin typeface="Times New Roman" charset="0"/>
                <a:cs typeface="Times New Roman" charset="0"/>
              </a:rPr>
              <a:t>The Annual Indo-American Arts Council Film Festival</a:t>
            </a:r>
          </a:p>
          <a:p>
            <a:pPr algn="ctr" eaLnBrk="1" hangingPunct="1"/>
            <a:r>
              <a:rPr lang="en-US" b="1">
                <a:solidFill>
                  <a:schemeClr val="bg1"/>
                </a:solidFill>
                <a:latin typeface="Times New Roman" charset="0"/>
                <a:cs typeface="Times New Roman" charset="0"/>
              </a:rPr>
              <a:t>www.iaac.us</a:t>
            </a:r>
          </a:p>
        </p:txBody>
      </p:sp>
      <p:sp>
        <p:nvSpPr>
          <p:cNvPr id="37890" name="TextBox 4"/>
          <p:cNvSpPr txBox="1">
            <a:spLocks noChangeArrowheads="1"/>
          </p:cNvSpPr>
          <p:nvPr/>
        </p:nvSpPr>
        <p:spPr bwMode="auto">
          <a:xfrm>
            <a:off x="152400" y="6443663"/>
            <a:ext cx="6172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eaLnBrk="1" hangingPunct="1"/>
            <a:r>
              <a:rPr lang="en-US" sz="1000">
                <a:solidFill>
                  <a:schemeClr val="bg1"/>
                </a:solidFill>
              </a:rPr>
              <a:t>© Indo-American Arts Council, Inc.</a:t>
            </a:r>
          </a:p>
        </p:txBody>
      </p:sp>
      <p:pic>
        <p:nvPicPr>
          <p:cNvPr id="3789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4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a:latin typeface="Times New Roman" charset="0"/>
                <a:ea typeface="MS PGothic" charset="0"/>
                <a:cs typeface="Times New Roman" charset="0"/>
              </a:rPr>
              <a:t>IAAC Film Festival Overview</a:t>
            </a:r>
          </a:p>
        </p:txBody>
      </p:sp>
      <p:sp>
        <p:nvSpPr>
          <p:cNvPr id="17410" name="Content Placeholder 2"/>
          <p:cNvSpPr>
            <a:spLocks noGrp="1"/>
          </p:cNvSpPr>
          <p:nvPr>
            <p:ph idx="1"/>
          </p:nvPr>
        </p:nvSpPr>
        <p:spPr>
          <a:xfrm>
            <a:off x="457200" y="1219200"/>
            <a:ext cx="8229600" cy="5287963"/>
          </a:xfrm>
        </p:spPr>
        <p:txBody>
          <a:bodyPr/>
          <a:lstStyle/>
          <a:p>
            <a:pPr eaLnBrk="1" hangingPunct="1">
              <a:lnSpc>
                <a:spcPts val="1925"/>
              </a:lnSpc>
              <a:spcBef>
                <a:spcPts val="1200"/>
              </a:spcBef>
            </a:pPr>
            <a:r>
              <a:rPr lang="en-US" sz="1600">
                <a:latin typeface="Times New Roman" charset="0"/>
                <a:ea typeface="MS PGothic" charset="0"/>
                <a:cs typeface="Times New Roman" charset="0"/>
              </a:rPr>
              <a:t>Largest, most prestigious South Asian Film Festival in North America</a:t>
            </a:r>
          </a:p>
          <a:p>
            <a:pPr lvl="1" eaLnBrk="1" hangingPunct="1">
              <a:lnSpc>
                <a:spcPts val="1925"/>
              </a:lnSpc>
              <a:spcBef>
                <a:spcPts val="1200"/>
              </a:spcBef>
            </a:pPr>
            <a:r>
              <a:rPr lang="en-US" sz="1600">
                <a:latin typeface="Times New Roman" charset="0"/>
                <a:ea typeface="ＭＳ Ｐゴシック" charset="0"/>
              </a:rPr>
              <a:t>Independent, art house, alternate, and diaspora feature films, documentaries and short films</a:t>
            </a:r>
          </a:p>
          <a:p>
            <a:pPr lvl="1" eaLnBrk="1" hangingPunct="1">
              <a:lnSpc>
                <a:spcPts val="1925"/>
              </a:lnSpc>
              <a:spcBef>
                <a:spcPts val="1200"/>
              </a:spcBef>
            </a:pPr>
            <a:r>
              <a:rPr lang="en-US" sz="1600">
                <a:latin typeface="Times New Roman" charset="0"/>
                <a:ea typeface="ＭＳ Ｐゴシック" charset="0"/>
              </a:rPr>
              <a:t>Provides emerging filmmakers an opportunity to tell their stories, meeting financiers and forge distribution relationships</a:t>
            </a:r>
          </a:p>
          <a:p>
            <a:pPr eaLnBrk="1" hangingPunct="1">
              <a:lnSpc>
                <a:spcPts val="1925"/>
              </a:lnSpc>
              <a:spcBef>
                <a:spcPts val="1200"/>
              </a:spcBef>
            </a:pPr>
            <a:r>
              <a:rPr lang="en-US" sz="1600">
                <a:latin typeface="Times New Roman" charset="0"/>
                <a:ea typeface="Times New Roman" charset="0"/>
                <a:cs typeface="Times New Roman" charset="0"/>
              </a:rPr>
              <a:t>Initiated in 2001 in response to Mayor Giuliani</a:t>
            </a:r>
            <a:r>
              <a:rPr lang="ja-JP" altLang="en-US" sz="1600">
                <a:latin typeface="Times New Roman" charset="0"/>
                <a:ea typeface="Times New Roman" charset="0"/>
                <a:cs typeface="Times New Roman" charset="0"/>
              </a:rPr>
              <a:t>’</a:t>
            </a:r>
            <a:r>
              <a:rPr lang="en-US" altLang="ja-JP" sz="1600">
                <a:latin typeface="Times New Roman" charset="0"/>
                <a:ea typeface="Times New Roman" charset="0"/>
                <a:cs typeface="Times New Roman" charset="0"/>
              </a:rPr>
              <a:t>s call to resuscitate New York City by energizing New Yorkers after the shock and horror of the 9/11 attack</a:t>
            </a:r>
          </a:p>
          <a:p>
            <a:pPr lvl="1" eaLnBrk="1" hangingPunct="1">
              <a:lnSpc>
                <a:spcPts val="1925"/>
              </a:lnSpc>
              <a:spcBef>
                <a:spcPts val="1200"/>
              </a:spcBef>
            </a:pPr>
            <a:r>
              <a:rPr lang="en-US" sz="1600">
                <a:latin typeface="Times New Roman" charset="0"/>
                <a:ea typeface="Times New Roman" charset="0"/>
                <a:cs typeface="Times New Roman" charset="0"/>
              </a:rPr>
              <a:t>First festival opened with Merchant Ivory</a:t>
            </a:r>
            <a:r>
              <a:rPr lang="ja-JP" altLang="en-US" sz="1600">
                <a:latin typeface="Times New Roman" charset="0"/>
                <a:ea typeface="ＭＳ Ｐゴシック" charset="0"/>
              </a:rPr>
              <a:t>’</a:t>
            </a:r>
            <a:r>
              <a:rPr lang="en-US" altLang="ja-JP" sz="1600">
                <a:latin typeface="Times New Roman" charset="0"/>
                <a:ea typeface="Times New Roman" charset="0"/>
                <a:cs typeface="Times New Roman" charset="0"/>
              </a:rPr>
              <a:t>s </a:t>
            </a:r>
            <a:r>
              <a:rPr lang="en-US" altLang="ja-JP" sz="1600" i="1">
                <a:latin typeface="Times New Roman" charset="0"/>
                <a:ea typeface="Times New Roman" charset="0"/>
                <a:cs typeface="Times New Roman" charset="0"/>
              </a:rPr>
              <a:t>Shakespearewallah and Closed with</a:t>
            </a:r>
            <a:r>
              <a:rPr lang="en-US" altLang="ja-JP" sz="1600">
                <a:latin typeface="Times New Roman" charset="0"/>
                <a:ea typeface="Times New Roman" charset="0"/>
                <a:cs typeface="Times New Roman" charset="0"/>
              </a:rPr>
              <a:t> Mira Nair’s</a:t>
            </a:r>
            <a:r>
              <a:rPr lang="en-US" altLang="ja-JP" sz="1600" i="1">
                <a:latin typeface="Times New Roman" charset="0"/>
                <a:ea typeface="Times New Roman" charset="0"/>
                <a:cs typeface="Times New Roman" charset="0"/>
              </a:rPr>
              <a:t> Monsoon Wedding</a:t>
            </a:r>
          </a:p>
          <a:p>
            <a:pPr lvl="1" eaLnBrk="1" hangingPunct="1">
              <a:lnSpc>
                <a:spcPts val="1925"/>
              </a:lnSpc>
              <a:spcBef>
                <a:spcPts val="1200"/>
              </a:spcBef>
            </a:pPr>
            <a:r>
              <a:rPr lang="en-US" altLang="ja-JP" sz="1600">
                <a:latin typeface="Times New Roman" charset="0"/>
                <a:ea typeface="Times New Roman" charset="0"/>
                <a:cs typeface="Times New Roman" charset="0"/>
              </a:rPr>
              <a:t>-Other notable premieres include Danny Boyle’s</a:t>
            </a:r>
            <a:r>
              <a:rPr lang="en-US" altLang="ja-JP" sz="1600" i="1">
                <a:latin typeface="Times New Roman" charset="0"/>
                <a:ea typeface="ＭＳ Ｐゴシック" charset="0"/>
                <a:cs typeface="Times New Roman" charset="0"/>
              </a:rPr>
              <a:t> Slumdog Millionaire</a:t>
            </a:r>
            <a:r>
              <a:rPr lang="en-US" altLang="ja-JP" sz="1600">
                <a:latin typeface="Times New Roman" charset="0"/>
                <a:ea typeface="ＭＳ Ｐゴシック" charset="0"/>
                <a:cs typeface="Times New Roman" charset="0"/>
              </a:rPr>
              <a:t>, Mira Nair’s </a:t>
            </a:r>
            <a:r>
              <a:rPr lang="en-US" altLang="ja-JP" sz="1600" i="1">
                <a:latin typeface="Times New Roman" charset="0"/>
                <a:ea typeface="ＭＳ Ｐゴシック" charset="0"/>
                <a:cs typeface="Times New Roman" charset="0"/>
              </a:rPr>
              <a:t>Namesake,</a:t>
            </a:r>
            <a:r>
              <a:rPr lang="en-US" altLang="ja-JP" sz="1600">
                <a:latin typeface="Times New Roman" charset="0"/>
                <a:ea typeface="ＭＳ Ｐゴシック" charset="0"/>
                <a:cs typeface="Times New Roman" charset="0"/>
              </a:rPr>
              <a:t> Deepa Mehta’s </a:t>
            </a:r>
            <a:r>
              <a:rPr lang="en-US" altLang="ja-JP" sz="1600" i="1">
                <a:latin typeface="Times New Roman" charset="0"/>
                <a:ea typeface="ＭＳ Ｐゴシック" charset="0"/>
                <a:cs typeface="Times New Roman" charset="0"/>
              </a:rPr>
              <a:t>Midnight’s Children,</a:t>
            </a:r>
            <a:r>
              <a:rPr lang="en-US" altLang="ja-JP" sz="1600">
                <a:latin typeface="Times New Roman" charset="0"/>
                <a:ea typeface="ＭＳ Ｐゴシック" charset="0"/>
                <a:cs typeface="Times New Roman" charset="0"/>
              </a:rPr>
              <a:t> Mani Ratnam’s </a:t>
            </a:r>
            <a:r>
              <a:rPr lang="en-US" altLang="ja-JP" sz="1600" i="1">
                <a:latin typeface="Times New Roman" charset="0"/>
                <a:ea typeface="ＭＳ Ｐゴシック" charset="0"/>
                <a:cs typeface="Times New Roman" charset="0"/>
              </a:rPr>
              <a:t>Raavan</a:t>
            </a:r>
            <a:r>
              <a:rPr lang="en-US" altLang="ja-JP" sz="1600">
                <a:latin typeface="Times New Roman" charset="0"/>
                <a:ea typeface="ＭＳ Ｐゴシック" charset="0"/>
                <a:cs typeface="Times New Roman" charset="0"/>
              </a:rPr>
              <a:t>, Shyam Benegal’s </a:t>
            </a:r>
            <a:r>
              <a:rPr lang="en-US" altLang="ja-JP" sz="1600" i="1">
                <a:latin typeface="Times New Roman" charset="0"/>
                <a:ea typeface="ＭＳ Ｐゴシック" charset="0"/>
                <a:cs typeface="Times New Roman" charset="0"/>
              </a:rPr>
              <a:t>Well Done Abba</a:t>
            </a:r>
            <a:r>
              <a:rPr lang="en-US" altLang="ja-JP" sz="1600">
                <a:latin typeface="Times New Roman" charset="0"/>
                <a:ea typeface="ＭＳ Ｐゴシック" charset="0"/>
                <a:cs typeface="Times New Roman" charset="0"/>
              </a:rPr>
              <a:t>, Anurag Kashyap’s</a:t>
            </a:r>
            <a:r>
              <a:rPr lang="en-US" altLang="ja-JP" sz="1600" i="1">
                <a:latin typeface="Times New Roman" charset="0"/>
                <a:ea typeface="ＭＳ Ｐゴシック" charset="0"/>
                <a:cs typeface="Times New Roman" charset="0"/>
              </a:rPr>
              <a:t> Gulaal</a:t>
            </a:r>
            <a:r>
              <a:rPr lang="en-US" altLang="ja-JP" sz="1600">
                <a:latin typeface="Times New Roman" charset="0"/>
                <a:ea typeface="ＭＳ Ｐゴシック" charset="0"/>
                <a:cs typeface="Times New Roman" charset="0"/>
              </a:rPr>
              <a:t>,</a:t>
            </a:r>
            <a:r>
              <a:rPr lang="en-US" altLang="ja-JP" sz="1600" i="1">
                <a:latin typeface="Times New Roman" charset="0"/>
                <a:ea typeface="ＭＳ Ｐゴシック" charset="0"/>
                <a:cs typeface="Times New Roman" charset="0"/>
              </a:rPr>
              <a:t> </a:t>
            </a:r>
            <a:r>
              <a:rPr lang="en-US" altLang="ja-JP" sz="1600">
                <a:latin typeface="Times New Roman" charset="0"/>
                <a:ea typeface="ＭＳ Ｐゴシック" charset="0"/>
                <a:cs typeface="Times New Roman" charset="0"/>
              </a:rPr>
              <a:t>Sudhir’s </a:t>
            </a:r>
            <a:r>
              <a:rPr lang="en-US" altLang="ja-JP" sz="1600" i="1">
                <a:latin typeface="Times New Roman" charset="0"/>
                <a:ea typeface="ＭＳ Ｐゴシック" charset="0"/>
                <a:cs typeface="Times New Roman" charset="0"/>
              </a:rPr>
              <a:t>Yeh Sali Zindagi.</a:t>
            </a:r>
          </a:p>
          <a:p>
            <a:pPr lvl="1" eaLnBrk="1" hangingPunct="1">
              <a:lnSpc>
                <a:spcPts val="1925"/>
              </a:lnSpc>
              <a:spcBef>
                <a:spcPts val="1200"/>
              </a:spcBef>
            </a:pPr>
            <a:r>
              <a:rPr lang="en-US" sz="1600">
                <a:latin typeface="Times New Roman" charset="0"/>
                <a:ea typeface="ＭＳ Ｐゴシック" charset="0"/>
                <a:cs typeface="Times New Roman" charset="0"/>
              </a:rPr>
              <a:t>Five days of red carpet gala screenings, nightly networking parties, industry panels,  post-screening discussions, amazing media &amp; industry attention, overflowing with audiences and celebrities, an award ceremony and numerous special  events.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atin typeface="Times New Roman" charset="0"/>
                <a:ea typeface="MS PGothic" charset="0"/>
                <a:cs typeface="Times New Roman" charset="0"/>
              </a:rPr>
              <a:t>Film Festival Growth</a:t>
            </a:r>
          </a:p>
        </p:txBody>
      </p:sp>
      <p:sp>
        <p:nvSpPr>
          <p:cNvPr id="18434" name="Content Placeholder 2"/>
          <p:cNvSpPr>
            <a:spLocks noGrp="1"/>
          </p:cNvSpPr>
          <p:nvPr>
            <p:ph idx="1"/>
          </p:nvPr>
        </p:nvSpPr>
        <p:spPr>
          <a:xfrm>
            <a:off x="457200" y="1295400"/>
            <a:ext cx="8229600" cy="5287963"/>
          </a:xfrm>
        </p:spPr>
        <p:txBody>
          <a:bodyPr/>
          <a:lstStyle/>
          <a:p>
            <a:pPr eaLnBrk="1" hangingPunct="1">
              <a:spcBef>
                <a:spcPts val="600"/>
              </a:spcBef>
            </a:pPr>
            <a:endParaRPr lang="en-US" sz="1400">
              <a:latin typeface="Calibri" charset="0"/>
              <a:ea typeface="MS PGothic" charset="0"/>
            </a:endParaRPr>
          </a:p>
          <a:p>
            <a:pPr eaLnBrk="1" hangingPunct="1">
              <a:spcBef>
                <a:spcPts val="600"/>
              </a:spcBef>
            </a:pPr>
            <a:endParaRPr lang="en-US" sz="1400">
              <a:latin typeface="Calibri" charset="0"/>
              <a:ea typeface="MS PGothic" charset="0"/>
            </a:endParaRPr>
          </a:p>
          <a:p>
            <a:pPr eaLnBrk="1" hangingPunct="1">
              <a:spcBef>
                <a:spcPts val="600"/>
              </a:spcBef>
            </a:pPr>
            <a:r>
              <a:rPr lang="en-US" sz="1400">
                <a:latin typeface="Times New Roman" charset="0"/>
                <a:ea typeface="MS PGothic" charset="0"/>
                <a:cs typeface="Times New Roman" charset="0"/>
              </a:rPr>
              <a:t>Rapid growth since 2001</a:t>
            </a:r>
          </a:p>
          <a:p>
            <a:pPr lvl="1" eaLnBrk="1" hangingPunct="1">
              <a:spcBef>
                <a:spcPts val="600"/>
              </a:spcBef>
            </a:pPr>
            <a:r>
              <a:rPr lang="en-US" sz="1400">
                <a:latin typeface="Times New Roman" charset="0"/>
                <a:ea typeface="ＭＳ Ｐゴシック" charset="0"/>
              </a:rPr>
              <a:t>Film Premieres include</a:t>
            </a:r>
          </a:p>
          <a:p>
            <a:pPr lvl="2" eaLnBrk="1" hangingPunct="1">
              <a:spcBef>
                <a:spcPts val="600"/>
              </a:spcBef>
            </a:pPr>
            <a:r>
              <a:rPr lang="en-US" sz="1400">
                <a:latin typeface="Times New Roman" charset="0"/>
                <a:ea typeface="ＭＳ Ｐゴシック" charset="0"/>
              </a:rPr>
              <a:t>Danny Boyle</a:t>
            </a:r>
            <a:r>
              <a:rPr lang="ja-JP" altLang="en-US" sz="1400">
                <a:latin typeface="Times New Roman" charset="0"/>
                <a:ea typeface="ＭＳ Ｐゴシック" charset="0"/>
              </a:rPr>
              <a:t>’</a:t>
            </a:r>
            <a:r>
              <a:rPr lang="en-US" altLang="ja-JP" sz="1400">
                <a:latin typeface="Times New Roman" charset="0"/>
                <a:ea typeface="Times New Roman" charset="0"/>
                <a:cs typeface="Times New Roman" charset="0"/>
              </a:rPr>
              <a:t>s </a:t>
            </a:r>
            <a:r>
              <a:rPr lang="en-US" altLang="ja-JP" sz="1400" i="1">
                <a:latin typeface="Times New Roman" charset="0"/>
                <a:ea typeface="Times New Roman" charset="0"/>
                <a:cs typeface="Times New Roman" charset="0"/>
              </a:rPr>
              <a:t>Slumdog Millionaire</a:t>
            </a:r>
          </a:p>
          <a:p>
            <a:pPr lvl="2" eaLnBrk="1" hangingPunct="1">
              <a:spcBef>
                <a:spcPts val="600"/>
              </a:spcBef>
            </a:pPr>
            <a:r>
              <a:rPr lang="en-US" sz="1400">
                <a:latin typeface="Times New Roman" charset="0"/>
                <a:ea typeface="Times New Roman" charset="0"/>
                <a:cs typeface="Times New Roman" charset="0"/>
              </a:rPr>
              <a:t>Mira Nair's </a:t>
            </a:r>
            <a:r>
              <a:rPr lang="en-US" sz="1400" i="1">
                <a:latin typeface="Times New Roman" charset="0"/>
                <a:ea typeface="Times New Roman" charset="0"/>
                <a:cs typeface="Times New Roman" charset="0"/>
              </a:rPr>
              <a:t>Namesake, Amelia, Monsoon Wedding, The Reluctant Fundamentalist</a:t>
            </a:r>
          </a:p>
          <a:p>
            <a:pPr lvl="2" eaLnBrk="1" hangingPunct="1">
              <a:spcBef>
                <a:spcPts val="600"/>
              </a:spcBef>
            </a:pPr>
            <a:r>
              <a:rPr lang="en-US" sz="1400">
                <a:latin typeface="Times New Roman" charset="0"/>
                <a:ea typeface="Times New Roman" charset="0"/>
                <a:cs typeface="Times New Roman" charset="0"/>
              </a:rPr>
              <a:t>Deepa Mehta</a:t>
            </a:r>
            <a:r>
              <a:rPr lang="ja-JP" altLang="en-US" sz="1400">
                <a:latin typeface="Times New Roman" charset="0"/>
                <a:ea typeface="ＭＳ Ｐゴシック" charset="0"/>
              </a:rPr>
              <a:t>’</a:t>
            </a:r>
            <a:r>
              <a:rPr lang="en-US" altLang="ja-JP" sz="1400">
                <a:latin typeface="Times New Roman" charset="0"/>
                <a:ea typeface="Times New Roman" charset="0"/>
                <a:cs typeface="Times New Roman" charset="0"/>
              </a:rPr>
              <a:t>s  Earth, </a:t>
            </a:r>
            <a:r>
              <a:rPr lang="en-US" altLang="ja-JP" sz="1400" i="1">
                <a:latin typeface="Times New Roman" charset="0"/>
                <a:ea typeface="Times New Roman" charset="0"/>
                <a:cs typeface="Times New Roman" charset="0"/>
              </a:rPr>
              <a:t>Water, Heaven on Earth, Midnight’s Children</a:t>
            </a:r>
          </a:p>
          <a:p>
            <a:pPr lvl="2" eaLnBrk="1" hangingPunct="1">
              <a:spcBef>
                <a:spcPts val="600"/>
              </a:spcBef>
            </a:pPr>
            <a:r>
              <a:rPr lang="en-US" sz="1400">
                <a:latin typeface="Times New Roman" charset="0"/>
                <a:ea typeface="Times New Roman" charset="0"/>
                <a:cs typeface="Times New Roman" charset="0"/>
              </a:rPr>
              <a:t>Mani Ratnam</a:t>
            </a:r>
            <a:r>
              <a:rPr lang="ja-JP" altLang="en-US" sz="1400">
                <a:latin typeface="Times New Roman" charset="0"/>
                <a:ea typeface="ＭＳ Ｐゴシック" charset="0"/>
              </a:rPr>
              <a:t>’</a:t>
            </a:r>
            <a:r>
              <a:rPr lang="en-US" altLang="ja-JP" sz="1400">
                <a:latin typeface="Times New Roman" charset="0"/>
                <a:ea typeface="Times New Roman" charset="0"/>
                <a:cs typeface="Times New Roman" charset="0"/>
              </a:rPr>
              <a:t>s </a:t>
            </a:r>
            <a:r>
              <a:rPr lang="en-US" altLang="ja-JP" sz="1400" i="1">
                <a:latin typeface="Times New Roman" charset="0"/>
                <a:ea typeface="Times New Roman" charset="0"/>
                <a:cs typeface="Times New Roman" charset="0"/>
              </a:rPr>
              <a:t>Ravanan</a:t>
            </a:r>
          </a:p>
          <a:p>
            <a:pPr lvl="2" eaLnBrk="1" hangingPunct="1">
              <a:spcBef>
                <a:spcPts val="600"/>
              </a:spcBef>
            </a:pPr>
            <a:r>
              <a:rPr lang="en-US" sz="1400">
                <a:latin typeface="Times New Roman" charset="0"/>
                <a:ea typeface="Times New Roman" charset="0"/>
                <a:cs typeface="Times New Roman" charset="0"/>
              </a:rPr>
              <a:t>Vishal Bhardwaj's </a:t>
            </a:r>
            <a:r>
              <a:rPr lang="en-US" sz="1400" i="1">
                <a:latin typeface="Times New Roman" charset="0"/>
                <a:ea typeface="Times New Roman" charset="0"/>
                <a:cs typeface="Times New Roman" charset="0"/>
              </a:rPr>
              <a:t>Omkara</a:t>
            </a:r>
          </a:p>
          <a:p>
            <a:pPr lvl="2" eaLnBrk="1" hangingPunct="1">
              <a:spcBef>
                <a:spcPts val="600"/>
              </a:spcBef>
            </a:pPr>
            <a:r>
              <a:rPr lang="en-US" sz="1400">
                <a:latin typeface="Times New Roman" charset="0"/>
                <a:ea typeface="Times New Roman" charset="0"/>
                <a:cs typeface="Times New Roman" charset="0"/>
              </a:rPr>
              <a:t>Shyam Benegal</a:t>
            </a:r>
            <a:r>
              <a:rPr lang="ja-JP" altLang="en-US" sz="1400">
                <a:latin typeface="Times New Roman" charset="0"/>
                <a:ea typeface="ＭＳ Ｐゴシック" charset="0"/>
              </a:rPr>
              <a:t>’</a:t>
            </a:r>
            <a:r>
              <a:rPr lang="en-US" altLang="ja-JP" sz="1400">
                <a:latin typeface="Times New Roman" charset="0"/>
                <a:ea typeface="Times New Roman" charset="0"/>
                <a:cs typeface="Times New Roman" charset="0"/>
              </a:rPr>
              <a:t>s </a:t>
            </a:r>
            <a:r>
              <a:rPr lang="en-US" altLang="ja-JP" sz="1400" i="1">
                <a:latin typeface="Times New Roman" charset="0"/>
                <a:ea typeface="Times New Roman" charset="0"/>
                <a:cs typeface="Times New Roman" charset="0"/>
              </a:rPr>
              <a:t>Well Done Abba</a:t>
            </a:r>
          </a:p>
          <a:p>
            <a:pPr lvl="2" eaLnBrk="1" hangingPunct="1">
              <a:spcBef>
                <a:spcPts val="600"/>
              </a:spcBef>
            </a:pPr>
            <a:r>
              <a:rPr lang="en-US" sz="1400">
                <a:latin typeface="Times New Roman" charset="0"/>
                <a:ea typeface="Times New Roman" charset="0"/>
                <a:cs typeface="Times New Roman" charset="0"/>
              </a:rPr>
              <a:t>Anurag Kashyap</a:t>
            </a:r>
            <a:r>
              <a:rPr lang="ja-JP" altLang="en-US" sz="1400">
                <a:latin typeface="Times New Roman" charset="0"/>
                <a:ea typeface="ＭＳ Ｐゴシック" charset="0"/>
              </a:rPr>
              <a:t>’</a:t>
            </a:r>
            <a:r>
              <a:rPr lang="en-US" altLang="ja-JP" sz="1400">
                <a:latin typeface="Times New Roman" charset="0"/>
                <a:ea typeface="Times New Roman" charset="0"/>
                <a:cs typeface="Times New Roman" charset="0"/>
              </a:rPr>
              <a:t>s </a:t>
            </a:r>
            <a:r>
              <a:rPr lang="en-US" altLang="ja-JP" sz="1400" i="1">
                <a:latin typeface="Times New Roman" charset="0"/>
                <a:ea typeface="Times New Roman" charset="0"/>
                <a:cs typeface="Times New Roman" charset="0"/>
              </a:rPr>
              <a:t>Gulal, Gangs of Wasseypur</a:t>
            </a:r>
          </a:p>
          <a:p>
            <a:pPr lvl="2" eaLnBrk="1" hangingPunct="1">
              <a:spcBef>
                <a:spcPts val="600"/>
              </a:spcBef>
            </a:pPr>
            <a:r>
              <a:rPr lang="en-US" sz="1400">
                <a:latin typeface="Times New Roman" charset="0"/>
                <a:ea typeface="Times New Roman" charset="0"/>
                <a:cs typeface="Times New Roman" charset="0"/>
              </a:rPr>
              <a:t>Sudhir Mishra</a:t>
            </a:r>
            <a:r>
              <a:rPr lang="ja-JP" altLang="en-US" sz="1400">
                <a:latin typeface="Times New Roman" charset="0"/>
                <a:ea typeface="ＭＳ Ｐゴシック" charset="0"/>
              </a:rPr>
              <a:t>’</a:t>
            </a:r>
            <a:r>
              <a:rPr lang="en-US" altLang="ja-JP" sz="1400">
                <a:latin typeface="Times New Roman" charset="0"/>
                <a:ea typeface="Times New Roman" charset="0"/>
                <a:cs typeface="Times New Roman" charset="0"/>
              </a:rPr>
              <a:t>s </a:t>
            </a:r>
            <a:r>
              <a:rPr lang="en-US" altLang="ja-JP" sz="1400" i="1">
                <a:latin typeface="Times New Roman" charset="0"/>
                <a:ea typeface="Times New Roman" charset="0"/>
                <a:cs typeface="Times New Roman" charset="0"/>
              </a:rPr>
              <a:t>Tera Kya Hoga Johnny</a:t>
            </a:r>
          </a:p>
          <a:p>
            <a:pPr lvl="2" eaLnBrk="1" hangingPunct="1">
              <a:spcBef>
                <a:spcPts val="600"/>
              </a:spcBef>
            </a:pPr>
            <a:r>
              <a:rPr lang="en-US" sz="1400">
                <a:latin typeface="Times New Roman" charset="0"/>
                <a:ea typeface="Times New Roman" charset="0"/>
                <a:cs typeface="Times New Roman" charset="0"/>
              </a:rPr>
              <a:t>Aparna Sen</a:t>
            </a:r>
            <a:r>
              <a:rPr lang="ja-JP" altLang="en-US" sz="1400">
                <a:latin typeface="Times New Roman" charset="0"/>
                <a:ea typeface="ＭＳ Ｐゴシック" charset="0"/>
              </a:rPr>
              <a:t>’</a:t>
            </a:r>
            <a:r>
              <a:rPr lang="en-US" altLang="ja-JP" sz="1400">
                <a:latin typeface="Times New Roman" charset="0"/>
                <a:ea typeface="Times New Roman" charset="0"/>
                <a:cs typeface="Times New Roman" charset="0"/>
              </a:rPr>
              <a:t>s </a:t>
            </a:r>
            <a:r>
              <a:rPr lang="en-US" altLang="ja-JP" sz="1400" i="1">
                <a:latin typeface="Times New Roman" charset="0"/>
                <a:ea typeface="Times New Roman" charset="0"/>
                <a:cs typeface="Times New Roman" charset="0"/>
              </a:rPr>
              <a:t>The Japanese Wife, Iti Mrinalini</a:t>
            </a:r>
          </a:p>
          <a:p>
            <a:pPr lvl="2" eaLnBrk="1" hangingPunct="1">
              <a:spcBef>
                <a:spcPts val="600"/>
              </a:spcBef>
            </a:pPr>
            <a:r>
              <a:rPr lang="en-US" sz="1400">
                <a:latin typeface="Times New Roman" charset="0"/>
                <a:ea typeface="Times New Roman" charset="0"/>
                <a:cs typeface="Times New Roman" charset="0"/>
              </a:rPr>
              <a:t>Santosh Sivan</a:t>
            </a:r>
            <a:r>
              <a:rPr lang="ja-JP" altLang="en-US" sz="1400">
                <a:latin typeface="Times New Roman" charset="0"/>
                <a:ea typeface="ＭＳ Ｐゴシック" charset="0"/>
              </a:rPr>
              <a:t>’</a:t>
            </a:r>
            <a:r>
              <a:rPr lang="en-US" altLang="ja-JP" sz="1400">
                <a:latin typeface="Times New Roman" charset="0"/>
                <a:ea typeface="Times New Roman" charset="0"/>
                <a:cs typeface="Times New Roman" charset="0"/>
              </a:rPr>
              <a:t>s </a:t>
            </a:r>
            <a:r>
              <a:rPr lang="en-US" altLang="ja-JP" sz="1400" i="1">
                <a:latin typeface="Times New Roman" charset="0"/>
                <a:ea typeface="Times New Roman" charset="0"/>
                <a:cs typeface="Times New Roman" charset="0"/>
              </a:rPr>
              <a:t>Tahaan</a:t>
            </a:r>
          </a:p>
          <a:p>
            <a:pPr lvl="2" eaLnBrk="1" hangingPunct="1">
              <a:spcBef>
                <a:spcPts val="600"/>
              </a:spcBef>
            </a:pPr>
            <a:r>
              <a:rPr lang="en-US" sz="1400">
                <a:latin typeface="Times New Roman" charset="0"/>
                <a:ea typeface="Times New Roman" charset="0"/>
                <a:cs typeface="Times New Roman" charset="0"/>
              </a:rPr>
              <a:t>Deepti Naval</a:t>
            </a:r>
            <a:r>
              <a:rPr lang="ja-JP" altLang="en-US" sz="1400">
                <a:latin typeface="Times New Roman" charset="0"/>
                <a:ea typeface="ＭＳ Ｐゴシック" charset="0"/>
              </a:rPr>
              <a:t>’</a:t>
            </a:r>
            <a:r>
              <a:rPr lang="en-US" altLang="ja-JP" sz="1400">
                <a:latin typeface="Times New Roman" charset="0"/>
                <a:ea typeface="Times New Roman" charset="0"/>
                <a:cs typeface="Times New Roman" charset="0"/>
              </a:rPr>
              <a:t>s </a:t>
            </a:r>
            <a:r>
              <a:rPr lang="en-US" altLang="ja-JP" sz="1400" i="1">
                <a:latin typeface="Times New Roman" charset="0"/>
                <a:ea typeface="Times New Roman" charset="0"/>
                <a:cs typeface="Times New Roman" charset="0"/>
              </a:rPr>
              <a:t>Do Paise Ki Dhoop…</a:t>
            </a:r>
          </a:p>
          <a:p>
            <a:pPr lvl="2" eaLnBrk="1" hangingPunct="1">
              <a:spcBef>
                <a:spcPts val="600"/>
              </a:spcBef>
            </a:pPr>
            <a:r>
              <a:rPr lang="en-US" altLang="ja-JP" sz="1400">
                <a:latin typeface="Times New Roman" charset="0"/>
                <a:ea typeface="Times New Roman" charset="0"/>
                <a:cs typeface="Times New Roman" charset="0"/>
              </a:rPr>
              <a:t>Hansal Mehta’s </a:t>
            </a:r>
            <a:r>
              <a:rPr lang="en-US" altLang="ja-JP" sz="1400" i="1">
                <a:latin typeface="Times New Roman" charset="0"/>
                <a:ea typeface="Times New Roman" charset="0"/>
                <a:cs typeface="Times New Roman" charset="0"/>
              </a:rPr>
              <a:t>Shahid </a:t>
            </a:r>
          </a:p>
          <a:p>
            <a:pPr lvl="2" eaLnBrk="1" hangingPunct="1">
              <a:spcBef>
                <a:spcPts val="600"/>
              </a:spcBef>
            </a:pPr>
            <a:r>
              <a:rPr lang="en-US" altLang="ja-JP" sz="1400">
                <a:latin typeface="Times New Roman" charset="0"/>
                <a:ea typeface="Times New Roman" charset="0"/>
                <a:cs typeface="Times New Roman" charset="0"/>
              </a:rPr>
              <a:t>Rituparno Ghosh’s </a:t>
            </a:r>
            <a:r>
              <a:rPr lang="en-US" altLang="ja-JP" sz="1400" i="1">
                <a:latin typeface="Times New Roman" charset="0"/>
                <a:ea typeface="Times New Roman" charset="0"/>
                <a:cs typeface="Times New Roman" charset="0"/>
              </a:rPr>
              <a:t>Dosar, Chitrangada</a:t>
            </a:r>
            <a:endParaRPr lang="en-US" altLang="ja-JP" sz="1400">
              <a:latin typeface="Times New Roman" charset="0"/>
              <a:ea typeface="Times New Roman" charset="0"/>
              <a:cs typeface="Times New Roman" charset="0"/>
            </a:endParaRPr>
          </a:p>
        </p:txBody>
      </p:sp>
      <p:pic>
        <p:nvPicPr>
          <p:cNvPr id="18435" name="Picture 12" descr="http://www.google.com/url?source=imgres&amp;ct=img&amp;q=http://www.comingsoon.net/gallery/36744/Slumdog_Millionaire_poster.jpg&amp;sa=X&amp;ei=CDP4TOG2F4LGlQffhpyLAg&amp;ved=0CAQQ8wc&amp;usg=AFQjCNHGFqauZv2a0d-kVWiDRsAPUNeF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91452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 descr="image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352800"/>
            <a:ext cx="33528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download.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657600"/>
            <a:ext cx="1193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descr="220px-Omkarapromopost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800600"/>
            <a:ext cx="13716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descr="220px-Midnight's_Children_Poste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4659313"/>
            <a:ext cx="22860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descr="images (1).jpe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12700"/>
            <a:ext cx="1717675"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atin typeface="Times New Roman" charset="0"/>
                <a:ea typeface="MS PGothic" charset="0"/>
                <a:cs typeface="Times New Roman" charset="0"/>
              </a:rPr>
              <a:t>Film Festival Advisory Committee</a:t>
            </a:r>
          </a:p>
        </p:txBody>
      </p:sp>
      <p:sp>
        <p:nvSpPr>
          <p:cNvPr id="19458" name="Content Placeholder 2"/>
          <p:cNvSpPr>
            <a:spLocks noGrp="1"/>
          </p:cNvSpPr>
          <p:nvPr>
            <p:ph idx="1"/>
          </p:nvPr>
        </p:nvSpPr>
        <p:spPr>
          <a:xfrm>
            <a:off x="457200" y="1447800"/>
            <a:ext cx="8229600" cy="411163"/>
          </a:xfrm>
        </p:spPr>
        <p:txBody>
          <a:bodyPr/>
          <a:lstStyle/>
          <a:p>
            <a:pPr marL="0" indent="0" algn="ctr" eaLnBrk="1" hangingPunct="1">
              <a:buFont typeface="Arial" charset="0"/>
              <a:buNone/>
            </a:pPr>
            <a:r>
              <a:rPr lang="en-US" sz="1400">
                <a:latin typeface="Times New Roman" charset="0"/>
                <a:ea typeface="MS PGothic" charset="0"/>
                <a:cs typeface="Times New Roman" charset="0"/>
              </a:rPr>
              <a:t>The IAAC Film Festival is proud to have a strong and active advisory committee supporting the leadership team filmmakers, actors and the festival</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94773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81200"/>
            <a:ext cx="84455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981200"/>
            <a:ext cx="8604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981200"/>
            <a:ext cx="914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3962400"/>
            <a:ext cx="9366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1981200"/>
            <a:ext cx="904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962400"/>
            <a:ext cx="84296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3962400"/>
            <a:ext cx="914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3962400"/>
            <a:ext cx="855663"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Content Placeholder 2"/>
          <p:cNvSpPr txBox="1">
            <a:spLocks/>
          </p:cNvSpPr>
          <p:nvPr/>
        </p:nvSpPr>
        <p:spPr bwMode="auto">
          <a:xfrm>
            <a:off x="609600" y="57150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eaLnBrk="1" hangingPunct="1">
              <a:spcBef>
                <a:spcPct val="20000"/>
              </a:spcBef>
              <a:buFont typeface="Arial" charset="0"/>
              <a:buNone/>
            </a:pPr>
            <a:r>
              <a:rPr lang="en-US" sz="1400" i="1">
                <a:solidFill>
                  <a:schemeClr val="bg1"/>
                </a:solidFill>
                <a:latin typeface="Times New Roman" charset="0"/>
                <a:cs typeface="Times New Roman" charset="0"/>
              </a:rPr>
              <a:t>IAAC Advisory Committee members include Pervez Sharma and Satish Kolluri, Robert Browning, Gerson de Cunha, Uma de Cunha, Mahesh Dattani, Vishakha Desai, Wynn Handman, Ustad Amjad Ali Khan, Veena Advani, Nari Pohani, Rajika Puri, Zeyba Rahman, Indur Shivdasani, Sundaram Tagore, Dr. Murali Doriaswamy, Jane Gullong, Mallika Sarabhai, Neelam Deo, Tino Puri, Chandrika Tandon, Yakub Mathew, Priyanka Mathew, Dilip Advani, Dr. Sunil Kothari, Suketu Mehta.</a:t>
            </a:r>
          </a:p>
          <a:p>
            <a:pPr eaLnBrk="1" hangingPunct="1">
              <a:spcBef>
                <a:spcPct val="20000"/>
              </a:spcBef>
              <a:buFont typeface="Arial" charset="0"/>
              <a:buNone/>
            </a:pPr>
            <a:endParaRPr lang="en-US" sz="1200" i="1">
              <a:solidFill>
                <a:schemeClr val="bg1"/>
              </a:solidFill>
              <a:latin typeface="Calibri" charset="0"/>
            </a:endParaRPr>
          </a:p>
          <a:p>
            <a:pPr eaLnBrk="1" hangingPunct="1">
              <a:spcBef>
                <a:spcPct val="20000"/>
              </a:spcBef>
              <a:buFont typeface="Arial" charset="0"/>
              <a:buNone/>
            </a:pPr>
            <a:endParaRPr lang="en-US" sz="1200" i="1">
              <a:solidFill>
                <a:schemeClr val="bg1"/>
              </a:solidFill>
              <a:latin typeface="Calibri" charset="0"/>
            </a:endParaRPr>
          </a:p>
          <a:p>
            <a:pPr eaLnBrk="1" hangingPunct="1">
              <a:spcBef>
                <a:spcPct val="20000"/>
              </a:spcBef>
              <a:buFont typeface="Arial" charset="0"/>
              <a:buNone/>
            </a:pPr>
            <a:endParaRPr lang="en-US" sz="1200" i="1">
              <a:solidFill>
                <a:schemeClr val="bg1"/>
              </a:solidFill>
              <a:latin typeface="Calibri" charset="0"/>
            </a:endParaRPr>
          </a:p>
          <a:p>
            <a:pPr eaLnBrk="1" hangingPunct="1">
              <a:spcBef>
                <a:spcPct val="20000"/>
              </a:spcBef>
              <a:buFont typeface="Arial" charset="0"/>
              <a:buNone/>
            </a:pPr>
            <a:endParaRPr lang="en-US" sz="1200" i="1">
              <a:solidFill>
                <a:schemeClr val="bg1"/>
              </a:solidFill>
              <a:latin typeface="Calibri" charset="0"/>
            </a:endParaRPr>
          </a:p>
          <a:p>
            <a:pPr eaLnBrk="1" hangingPunct="1">
              <a:spcBef>
                <a:spcPct val="20000"/>
              </a:spcBef>
              <a:buFont typeface="Arial" charset="0"/>
              <a:buNone/>
            </a:pPr>
            <a:endParaRPr lang="en-US" sz="1200" i="1">
              <a:solidFill>
                <a:schemeClr val="bg1"/>
              </a:solidFill>
              <a:latin typeface="Calibri" charset="0"/>
            </a:endParaRPr>
          </a:p>
          <a:p>
            <a:pPr eaLnBrk="1" hangingPunct="1">
              <a:spcBef>
                <a:spcPct val="20000"/>
              </a:spcBef>
              <a:buFont typeface="Arial" charset="0"/>
              <a:buNone/>
            </a:pPr>
            <a:endParaRPr lang="en-US" sz="1200" i="1">
              <a:solidFill>
                <a:schemeClr val="bg1"/>
              </a:solidFill>
              <a:latin typeface="Calibri" charset="0"/>
            </a:endParaRPr>
          </a:p>
          <a:p>
            <a:pPr eaLnBrk="1" hangingPunct="1">
              <a:spcBef>
                <a:spcPct val="20000"/>
              </a:spcBef>
              <a:buFont typeface="Arial" charset="0"/>
              <a:buNone/>
            </a:pPr>
            <a:endParaRPr lang="en-US" sz="1200" i="1">
              <a:solidFill>
                <a:schemeClr val="bg1"/>
              </a:solidFill>
              <a:latin typeface="Calibri" charset="0"/>
            </a:endParaRPr>
          </a:p>
          <a:p>
            <a:pPr eaLnBrk="1" hangingPunct="1">
              <a:spcBef>
                <a:spcPct val="20000"/>
              </a:spcBef>
              <a:buFont typeface="Arial" charset="0"/>
              <a:buNone/>
            </a:pPr>
            <a:endParaRPr lang="en-US" sz="1200" i="1">
              <a:solidFill>
                <a:schemeClr val="bg1"/>
              </a:solidFill>
              <a:latin typeface="Calibri" charset="0"/>
            </a:endParaRPr>
          </a:p>
          <a:p>
            <a:pPr eaLnBrk="1" hangingPunct="1">
              <a:spcBef>
                <a:spcPct val="20000"/>
              </a:spcBef>
              <a:buFont typeface="Arial" charset="0"/>
              <a:buNone/>
            </a:pPr>
            <a:endParaRPr lang="en-US" sz="1200" i="1">
              <a:solidFill>
                <a:schemeClr val="bg1"/>
              </a:solidFill>
              <a:latin typeface="Calibri" charset="0"/>
            </a:endParaRPr>
          </a:p>
        </p:txBody>
      </p:sp>
      <p:sp>
        <p:nvSpPr>
          <p:cNvPr id="19469" name="TextBox 2"/>
          <p:cNvSpPr txBox="1">
            <a:spLocks noChangeArrowheads="1"/>
          </p:cNvSpPr>
          <p:nvPr/>
        </p:nvSpPr>
        <p:spPr bwMode="auto">
          <a:xfrm>
            <a:off x="609600" y="34290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gn="ctr" eaLnBrk="1" hangingPunct="1"/>
            <a:r>
              <a:rPr lang="en-US" sz="1200">
                <a:solidFill>
                  <a:schemeClr val="bg1"/>
                </a:solidFill>
              </a:rPr>
              <a:t>Salman Rushdie</a:t>
            </a:r>
          </a:p>
        </p:txBody>
      </p:sp>
      <p:sp>
        <p:nvSpPr>
          <p:cNvPr id="19470" name="TextBox 26"/>
          <p:cNvSpPr txBox="1">
            <a:spLocks noChangeArrowheads="1"/>
          </p:cNvSpPr>
          <p:nvPr/>
        </p:nvSpPr>
        <p:spPr bwMode="auto">
          <a:xfrm>
            <a:off x="2362200" y="34290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gn="ctr" eaLnBrk="1" hangingPunct="1"/>
            <a:r>
              <a:rPr lang="en-US" sz="1200">
                <a:solidFill>
                  <a:schemeClr val="bg1"/>
                </a:solidFill>
              </a:rPr>
              <a:t>Shabana Azmi</a:t>
            </a:r>
          </a:p>
        </p:txBody>
      </p:sp>
      <p:sp>
        <p:nvSpPr>
          <p:cNvPr id="19471" name="TextBox 27"/>
          <p:cNvSpPr txBox="1">
            <a:spLocks noChangeArrowheads="1"/>
          </p:cNvSpPr>
          <p:nvPr/>
        </p:nvSpPr>
        <p:spPr bwMode="auto">
          <a:xfrm>
            <a:off x="4038600" y="33528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gn="ctr" eaLnBrk="1" hangingPunct="1"/>
            <a:r>
              <a:rPr lang="en-US" sz="1200">
                <a:solidFill>
                  <a:schemeClr val="bg1"/>
                </a:solidFill>
              </a:rPr>
              <a:t>Shashi Tharoor</a:t>
            </a:r>
          </a:p>
        </p:txBody>
      </p:sp>
      <p:sp>
        <p:nvSpPr>
          <p:cNvPr id="19472" name="TextBox 28"/>
          <p:cNvSpPr txBox="1">
            <a:spLocks noChangeArrowheads="1"/>
          </p:cNvSpPr>
          <p:nvPr/>
        </p:nvSpPr>
        <p:spPr bwMode="auto">
          <a:xfrm>
            <a:off x="5791200" y="32766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gn="ctr" eaLnBrk="1" hangingPunct="1"/>
            <a:r>
              <a:rPr lang="en-US" sz="1200">
                <a:solidFill>
                  <a:schemeClr val="bg1"/>
                </a:solidFill>
              </a:rPr>
              <a:t>Deepa Mehta</a:t>
            </a:r>
          </a:p>
        </p:txBody>
      </p:sp>
      <p:sp>
        <p:nvSpPr>
          <p:cNvPr id="19473" name="TextBox 29"/>
          <p:cNvSpPr txBox="1">
            <a:spLocks noChangeArrowheads="1"/>
          </p:cNvSpPr>
          <p:nvPr/>
        </p:nvSpPr>
        <p:spPr bwMode="auto">
          <a:xfrm>
            <a:off x="7391400" y="32004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gn="ctr" eaLnBrk="1" hangingPunct="1"/>
            <a:r>
              <a:rPr lang="en-US" sz="1200">
                <a:solidFill>
                  <a:schemeClr val="bg1"/>
                </a:solidFill>
              </a:rPr>
              <a:t>Mira </a:t>
            </a:r>
          </a:p>
          <a:p>
            <a:pPr algn="ctr" eaLnBrk="1" hangingPunct="1"/>
            <a:r>
              <a:rPr lang="en-US" sz="1200">
                <a:solidFill>
                  <a:schemeClr val="bg1"/>
                </a:solidFill>
              </a:rPr>
              <a:t>Nair</a:t>
            </a:r>
          </a:p>
        </p:txBody>
      </p:sp>
      <p:sp>
        <p:nvSpPr>
          <p:cNvPr id="19474" name="TextBox 31"/>
          <p:cNvSpPr txBox="1">
            <a:spLocks noChangeArrowheads="1"/>
          </p:cNvSpPr>
          <p:nvPr/>
        </p:nvSpPr>
        <p:spPr bwMode="auto">
          <a:xfrm>
            <a:off x="2362200" y="51816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gn="ctr" eaLnBrk="1" hangingPunct="1"/>
            <a:r>
              <a:rPr lang="en-US" sz="1200">
                <a:solidFill>
                  <a:schemeClr val="bg1"/>
                </a:solidFill>
              </a:rPr>
              <a:t>Shyam</a:t>
            </a:r>
          </a:p>
          <a:p>
            <a:pPr algn="ctr" eaLnBrk="1" hangingPunct="1"/>
            <a:r>
              <a:rPr lang="en-US" sz="1200">
                <a:solidFill>
                  <a:schemeClr val="bg1"/>
                </a:solidFill>
              </a:rPr>
              <a:t>Benegal</a:t>
            </a:r>
          </a:p>
        </p:txBody>
      </p:sp>
      <p:sp>
        <p:nvSpPr>
          <p:cNvPr id="19475" name="TextBox 32"/>
          <p:cNvSpPr txBox="1">
            <a:spLocks noChangeArrowheads="1"/>
          </p:cNvSpPr>
          <p:nvPr/>
        </p:nvSpPr>
        <p:spPr bwMode="auto">
          <a:xfrm>
            <a:off x="4038600" y="52578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gn="ctr" eaLnBrk="1" hangingPunct="1"/>
            <a:r>
              <a:rPr lang="en-US" sz="1200">
                <a:solidFill>
                  <a:schemeClr val="bg1"/>
                </a:solidFill>
              </a:rPr>
              <a:t>Sabrina </a:t>
            </a:r>
          </a:p>
          <a:p>
            <a:pPr algn="ctr" eaLnBrk="1" hangingPunct="1"/>
            <a:r>
              <a:rPr lang="en-US" sz="1200">
                <a:solidFill>
                  <a:schemeClr val="bg1"/>
                </a:solidFill>
              </a:rPr>
              <a:t>Dhawan</a:t>
            </a:r>
          </a:p>
        </p:txBody>
      </p:sp>
      <p:sp>
        <p:nvSpPr>
          <p:cNvPr id="19476" name="TextBox 33"/>
          <p:cNvSpPr txBox="1">
            <a:spLocks noChangeArrowheads="1"/>
          </p:cNvSpPr>
          <p:nvPr/>
        </p:nvSpPr>
        <p:spPr bwMode="auto">
          <a:xfrm>
            <a:off x="5791200" y="51816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gn="ctr" eaLnBrk="1" hangingPunct="1"/>
            <a:r>
              <a:rPr lang="en-US" sz="1200">
                <a:solidFill>
                  <a:schemeClr val="bg1"/>
                </a:solidFill>
              </a:rPr>
              <a:t>Sakina Jaffrey</a:t>
            </a:r>
          </a:p>
        </p:txBody>
      </p:sp>
      <p:sp>
        <p:nvSpPr>
          <p:cNvPr id="19477" name="TextBox 34"/>
          <p:cNvSpPr txBox="1">
            <a:spLocks noChangeArrowheads="1"/>
          </p:cNvSpPr>
          <p:nvPr/>
        </p:nvSpPr>
        <p:spPr bwMode="auto">
          <a:xfrm>
            <a:off x="7391400" y="51816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gn="ctr" eaLnBrk="1" hangingPunct="1"/>
            <a:r>
              <a:rPr lang="en-US" sz="1200">
                <a:solidFill>
                  <a:schemeClr val="bg1"/>
                </a:solidFill>
              </a:rPr>
              <a:t>Madhur Jaffrey</a:t>
            </a:r>
          </a:p>
        </p:txBody>
      </p:sp>
      <p:sp>
        <p:nvSpPr>
          <p:cNvPr id="19478" name="TextBox 35"/>
          <p:cNvSpPr txBox="1">
            <a:spLocks noChangeArrowheads="1"/>
          </p:cNvSpPr>
          <p:nvPr/>
        </p:nvSpPr>
        <p:spPr bwMode="auto">
          <a:xfrm>
            <a:off x="609600" y="51816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gn="ctr" eaLnBrk="1" hangingPunct="1"/>
            <a:r>
              <a:rPr lang="en-US" sz="1200">
                <a:solidFill>
                  <a:schemeClr val="bg1"/>
                </a:solidFill>
              </a:rPr>
              <a:t>Mani Ratnam</a:t>
            </a:r>
          </a:p>
        </p:txBody>
      </p:sp>
      <p:sp>
        <p:nvSpPr>
          <p:cNvPr id="19479" name="AutoShape 26" descr="Sabrina Dhawan"/>
          <p:cNvSpPr>
            <a:spLocks noChangeAspect="1" noChangeArrowheads="1"/>
          </p:cNvSpPr>
          <p:nvPr/>
        </p:nvSpPr>
        <p:spPr bwMode="auto">
          <a:xfrm>
            <a:off x="6985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9480" name="Picture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4800" y="3962400"/>
            <a:ext cx="8604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algn="r"/>
            <a:r>
              <a:rPr lang="en-US">
                <a:latin typeface="Times New Roman" charset="0"/>
                <a:ea typeface="MS PGothic" charset="0"/>
                <a:cs typeface="Times New Roman" charset="0"/>
              </a:rPr>
              <a:t>Festival Award Jury – NYIFF 2013</a:t>
            </a:r>
          </a:p>
        </p:txBody>
      </p:sp>
      <p:sp>
        <p:nvSpPr>
          <p:cNvPr id="20482" name="TextBox 4"/>
          <p:cNvSpPr txBox="1">
            <a:spLocks noChangeArrowheads="1"/>
          </p:cNvSpPr>
          <p:nvPr/>
        </p:nvSpPr>
        <p:spPr bwMode="auto">
          <a:xfrm>
            <a:off x="685800" y="33528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gn="ctr" eaLnBrk="1" hangingPunct="1"/>
            <a:r>
              <a:rPr lang="en-US" sz="1200">
                <a:solidFill>
                  <a:schemeClr val="bg1"/>
                </a:solidFill>
              </a:rPr>
              <a:t>Myrna</a:t>
            </a:r>
          </a:p>
          <a:p>
            <a:pPr algn="ctr" eaLnBrk="1" hangingPunct="1"/>
            <a:r>
              <a:rPr lang="en-US" sz="1200">
                <a:solidFill>
                  <a:schemeClr val="bg1"/>
                </a:solidFill>
              </a:rPr>
              <a:t>Moncayo-Iyengar</a:t>
            </a:r>
          </a:p>
        </p:txBody>
      </p:sp>
      <p:pic>
        <p:nvPicPr>
          <p:cNvPr id="20483" name="Picture 4" descr="Ashish Avikunth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81200"/>
            <a:ext cx="9144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6"/>
          <p:cNvSpPr txBox="1">
            <a:spLocks noChangeArrowheads="1"/>
          </p:cNvSpPr>
          <p:nvPr/>
        </p:nvSpPr>
        <p:spPr bwMode="auto">
          <a:xfrm>
            <a:off x="2133600" y="33528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eaLnBrk="1" hangingPunct="1"/>
            <a:r>
              <a:rPr lang="en-US" sz="1200">
                <a:solidFill>
                  <a:schemeClr val="bg1"/>
                </a:solidFill>
              </a:rPr>
              <a:t>Ashish Avikunthak</a:t>
            </a:r>
          </a:p>
        </p:txBody>
      </p:sp>
      <p:sp>
        <p:nvSpPr>
          <p:cNvPr id="20485" name="TextBox 8"/>
          <p:cNvSpPr txBox="1">
            <a:spLocks noChangeArrowheads="1"/>
          </p:cNvSpPr>
          <p:nvPr/>
        </p:nvSpPr>
        <p:spPr bwMode="auto">
          <a:xfrm>
            <a:off x="3276600" y="33528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gn="ctr" eaLnBrk="1" hangingPunct="1"/>
            <a:r>
              <a:rPr lang="en-US" sz="1200">
                <a:solidFill>
                  <a:schemeClr val="bg1"/>
                </a:solidFill>
              </a:rPr>
              <a:t>Parag </a:t>
            </a:r>
          </a:p>
          <a:p>
            <a:pPr algn="ctr" eaLnBrk="1" hangingPunct="1"/>
            <a:r>
              <a:rPr lang="en-US" sz="1200">
                <a:solidFill>
                  <a:schemeClr val="bg1"/>
                </a:solidFill>
              </a:rPr>
              <a:t>Amladi</a:t>
            </a:r>
          </a:p>
        </p:txBody>
      </p:sp>
      <p:pic>
        <p:nvPicPr>
          <p:cNvPr id="20486" name="Picture 8" descr="Udayan Gup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81200"/>
            <a:ext cx="876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0"/>
          <p:cNvSpPr txBox="1">
            <a:spLocks noChangeArrowheads="1"/>
          </p:cNvSpPr>
          <p:nvPr/>
        </p:nvSpPr>
        <p:spPr bwMode="auto">
          <a:xfrm>
            <a:off x="4724400" y="33528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eaLnBrk="1" hangingPunct="1"/>
            <a:r>
              <a:rPr lang="en-US" sz="1200">
                <a:solidFill>
                  <a:schemeClr val="bg1"/>
                </a:solidFill>
              </a:rPr>
              <a:t>Udayan Gupta</a:t>
            </a:r>
          </a:p>
        </p:txBody>
      </p:sp>
      <p:pic>
        <p:nvPicPr>
          <p:cNvPr id="20488" name="Picture 10" descr="Muriel Pe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191000"/>
            <a:ext cx="938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Box 12"/>
          <p:cNvSpPr txBox="1">
            <a:spLocks noChangeArrowheads="1"/>
          </p:cNvSpPr>
          <p:nvPr/>
        </p:nvSpPr>
        <p:spPr bwMode="auto">
          <a:xfrm>
            <a:off x="838200" y="5562600"/>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eaLnBrk="1" hangingPunct="1"/>
            <a:r>
              <a:rPr lang="en-US" sz="1200">
                <a:solidFill>
                  <a:schemeClr val="bg1"/>
                </a:solidFill>
              </a:rPr>
              <a:t>Muriel Peters</a:t>
            </a:r>
          </a:p>
        </p:txBody>
      </p:sp>
      <p:pic>
        <p:nvPicPr>
          <p:cNvPr id="20490" name="Picture 16" descr="PARAG AMLAD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981200"/>
            <a:ext cx="9144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Box 18"/>
          <p:cNvSpPr txBox="1">
            <a:spLocks noChangeArrowheads="1"/>
          </p:cNvSpPr>
          <p:nvPr/>
        </p:nvSpPr>
        <p:spPr bwMode="auto">
          <a:xfrm>
            <a:off x="4495800" y="5562600"/>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eaLnBrk="1" hangingPunct="1"/>
            <a:r>
              <a:rPr lang="en-US" sz="1200">
                <a:solidFill>
                  <a:schemeClr val="bg1"/>
                </a:solidFill>
              </a:rPr>
              <a:t>Claus Mueller</a:t>
            </a:r>
          </a:p>
        </p:txBody>
      </p:sp>
      <p:pic>
        <p:nvPicPr>
          <p:cNvPr id="20492" name="Picture 2" descr="Nilita Vachani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1981200"/>
            <a:ext cx="9144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4" descr="Zenobia Shroff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122738"/>
            <a:ext cx="9144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6" descr="Tejaswini Gant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1981200"/>
            <a:ext cx="99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TextBox 4"/>
          <p:cNvSpPr txBox="1">
            <a:spLocks noChangeArrowheads="1"/>
          </p:cNvSpPr>
          <p:nvPr/>
        </p:nvSpPr>
        <p:spPr bwMode="auto">
          <a:xfrm>
            <a:off x="5715000" y="34290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eaLnBrk="1" hangingPunct="1"/>
            <a:r>
              <a:rPr lang="en-US" sz="1200">
                <a:solidFill>
                  <a:schemeClr val="bg1"/>
                </a:solidFill>
              </a:rPr>
              <a:t>Nilita Vachani</a:t>
            </a:r>
          </a:p>
        </p:txBody>
      </p:sp>
      <p:sp>
        <p:nvSpPr>
          <p:cNvPr id="20496" name="TextBox 6"/>
          <p:cNvSpPr txBox="1">
            <a:spLocks noChangeArrowheads="1"/>
          </p:cNvSpPr>
          <p:nvPr/>
        </p:nvSpPr>
        <p:spPr bwMode="auto">
          <a:xfrm>
            <a:off x="5791200" y="55626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eaLnBrk="1" hangingPunct="1"/>
            <a:r>
              <a:rPr lang="en-US" sz="1200">
                <a:solidFill>
                  <a:schemeClr val="bg1"/>
                </a:solidFill>
              </a:rPr>
              <a:t>Zenobia Shroff</a:t>
            </a:r>
          </a:p>
        </p:txBody>
      </p:sp>
      <p:sp>
        <p:nvSpPr>
          <p:cNvPr id="20497" name="TextBox 9"/>
          <p:cNvSpPr txBox="1">
            <a:spLocks noChangeArrowheads="1"/>
          </p:cNvSpPr>
          <p:nvPr/>
        </p:nvSpPr>
        <p:spPr bwMode="auto">
          <a:xfrm>
            <a:off x="7239000" y="34290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eaLnBrk="1" hangingPunct="1"/>
            <a:r>
              <a:rPr lang="en-US" sz="1200">
                <a:solidFill>
                  <a:schemeClr val="bg1"/>
                </a:solidFill>
              </a:rPr>
              <a:t>Tejaswini Ganti</a:t>
            </a:r>
          </a:p>
        </p:txBody>
      </p:sp>
      <p:pic>
        <p:nvPicPr>
          <p:cNvPr id="20498" name="Picture 21" descr="http://s3.amazonaws.com/auteurs_production/images/cast_member/133679/origina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800" y="4114800"/>
            <a:ext cx="91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TextBox 27"/>
          <p:cNvSpPr txBox="1">
            <a:spLocks noChangeArrowheads="1"/>
          </p:cNvSpPr>
          <p:nvPr/>
        </p:nvSpPr>
        <p:spPr bwMode="auto">
          <a:xfrm>
            <a:off x="7086600" y="5562600"/>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eaLnBrk="1" hangingPunct="1"/>
            <a:r>
              <a:rPr lang="en-US" sz="1200">
                <a:solidFill>
                  <a:schemeClr val="bg1"/>
                </a:solidFill>
              </a:rPr>
              <a:t>Joseph Mathew</a:t>
            </a:r>
          </a:p>
        </p:txBody>
      </p:sp>
      <p:sp>
        <p:nvSpPr>
          <p:cNvPr id="20500" name="TextBox 5"/>
          <p:cNvSpPr txBox="1">
            <a:spLocks noChangeArrowheads="1"/>
          </p:cNvSpPr>
          <p:nvPr/>
        </p:nvSpPr>
        <p:spPr bwMode="auto">
          <a:xfrm>
            <a:off x="2057400" y="55626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gn="ctr" eaLnBrk="1" hangingPunct="1"/>
            <a:r>
              <a:rPr lang="en-US" sz="1200"/>
              <a:t>J</a:t>
            </a:r>
            <a:r>
              <a:rPr lang="en-US" sz="1200">
                <a:solidFill>
                  <a:schemeClr val="bg1"/>
                </a:solidFill>
              </a:rPr>
              <a:t>Jaideep </a:t>
            </a:r>
          </a:p>
          <a:p>
            <a:pPr algn="ctr" eaLnBrk="1" hangingPunct="1"/>
            <a:r>
              <a:rPr lang="en-US" sz="1200">
                <a:solidFill>
                  <a:schemeClr val="bg1"/>
                </a:solidFill>
              </a:rPr>
              <a:t>Punjabi</a:t>
            </a:r>
            <a:endParaRPr lang="en-US" sz="1200"/>
          </a:p>
        </p:txBody>
      </p:sp>
      <p:sp>
        <p:nvSpPr>
          <p:cNvPr id="20501" name="TextBox 6"/>
          <p:cNvSpPr txBox="1">
            <a:spLocks noChangeArrowheads="1"/>
          </p:cNvSpPr>
          <p:nvPr/>
        </p:nvSpPr>
        <p:spPr bwMode="auto">
          <a:xfrm>
            <a:off x="3352800" y="563880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eaLnBrk="1" hangingPunct="1"/>
            <a:r>
              <a:rPr lang="en-US" sz="1200">
                <a:solidFill>
                  <a:srgbClr val="FFFFFF"/>
                </a:solidFill>
              </a:rPr>
              <a:t>La Frances</a:t>
            </a:r>
          </a:p>
          <a:p>
            <a:pPr algn="ctr" eaLnBrk="1" hangingPunct="1"/>
            <a:r>
              <a:rPr lang="en-US" sz="1200">
                <a:solidFill>
                  <a:srgbClr val="FFFFFF"/>
                </a:solidFill>
              </a:rPr>
              <a:t>Hui</a:t>
            </a:r>
          </a:p>
        </p:txBody>
      </p:sp>
      <p:pic>
        <p:nvPicPr>
          <p:cNvPr id="20502" name="Picture 7" descr="JaideepPunjabi_m.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4114800"/>
            <a:ext cx="10668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Picture 8" descr="cmueller.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664075" y="4114800"/>
            <a:ext cx="952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9" descr="La-Frances-Hui.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4038600"/>
            <a:ext cx="11430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5" name="Picture 10" descr="mmoncayo.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90600" y="1981200"/>
            <a:ext cx="91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atin typeface="Times New Roman" charset="0"/>
                <a:ea typeface="MS PGothic" charset="0"/>
                <a:cs typeface="Times New Roman" charset="0"/>
              </a:rPr>
              <a:t>Festival Staff</a:t>
            </a:r>
          </a:p>
        </p:txBody>
      </p:sp>
      <p:sp>
        <p:nvSpPr>
          <p:cNvPr id="21506" name="Content Placeholder 2"/>
          <p:cNvSpPr>
            <a:spLocks noGrp="1"/>
          </p:cNvSpPr>
          <p:nvPr>
            <p:ph idx="1"/>
          </p:nvPr>
        </p:nvSpPr>
        <p:spPr/>
        <p:txBody>
          <a:bodyPr/>
          <a:lstStyle/>
          <a:p>
            <a:pPr algn="just" eaLnBrk="1" hangingPunct="1">
              <a:buFont typeface="Arial" charset="0"/>
              <a:buNone/>
            </a:pPr>
            <a:r>
              <a:rPr lang="en-US" sz="1800" dirty="0">
                <a:solidFill>
                  <a:srgbClr val="FFFFFF"/>
                </a:solidFill>
                <a:latin typeface="Times New Roman" charset="0"/>
                <a:ea typeface="MS PGothic" charset="0"/>
                <a:cs typeface="Times New Roman" charset="0"/>
              </a:rPr>
              <a:t>Aroon Shivdasani,  </a:t>
            </a:r>
            <a:r>
              <a:rPr lang="en-US" sz="1800" b="1" i="1" u="sng" dirty="0">
                <a:solidFill>
                  <a:srgbClr val="FFFFFF"/>
                </a:solidFill>
                <a:latin typeface="Times New Roman" charset="0"/>
                <a:ea typeface="MS PGothic" charset="0"/>
                <a:cs typeface="Times New Roman" charset="0"/>
              </a:rPr>
              <a:t>Artistic &amp; Executive Director, IAAC</a:t>
            </a:r>
          </a:p>
          <a:p>
            <a:pPr algn="just" eaLnBrk="1" hangingPunct="1">
              <a:buFont typeface="Arial" charset="0"/>
              <a:buNone/>
            </a:pPr>
            <a:r>
              <a:rPr lang="en-US" sz="1800" dirty="0" err="1">
                <a:solidFill>
                  <a:srgbClr val="FFFFFF"/>
                </a:solidFill>
                <a:latin typeface="Times New Roman" charset="0"/>
                <a:ea typeface="MS PGothic" charset="0"/>
                <a:cs typeface="Times New Roman" charset="0"/>
              </a:rPr>
              <a:t>Aseem</a:t>
            </a:r>
            <a:r>
              <a:rPr lang="en-US" sz="1800" dirty="0">
                <a:solidFill>
                  <a:srgbClr val="FFFFFF"/>
                </a:solidFill>
                <a:latin typeface="Times New Roman" charset="0"/>
                <a:ea typeface="MS PGothic" charset="0"/>
                <a:cs typeface="Times New Roman" charset="0"/>
              </a:rPr>
              <a:t> </a:t>
            </a:r>
            <a:r>
              <a:rPr lang="en-US" sz="1800" dirty="0" err="1">
                <a:solidFill>
                  <a:srgbClr val="FFFFFF"/>
                </a:solidFill>
                <a:latin typeface="Times New Roman" charset="0"/>
                <a:ea typeface="MS PGothic" charset="0"/>
                <a:cs typeface="Times New Roman" charset="0"/>
              </a:rPr>
              <a:t>Chhabra</a:t>
            </a:r>
            <a:r>
              <a:rPr lang="en-US" sz="1800" dirty="0">
                <a:solidFill>
                  <a:srgbClr val="FFFFFF"/>
                </a:solidFill>
                <a:latin typeface="Times New Roman" charset="0"/>
                <a:ea typeface="MS PGothic" charset="0"/>
                <a:cs typeface="Times New Roman" charset="0"/>
              </a:rPr>
              <a:t>, </a:t>
            </a:r>
            <a:r>
              <a:rPr lang="en-US" sz="1800" b="1" i="1" u="sng" dirty="0">
                <a:solidFill>
                  <a:srgbClr val="FFFFFF"/>
                </a:solidFill>
                <a:latin typeface="Times New Roman" charset="0"/>
                <a:ea typeface="MS PGothic" charset="0"/>
                <a:cs typeface="Times New Roman" charset="0"/>
              </a:rPr>
              <a:t>Film Festival Director</a:t>
            </a:r>
          </a:p>
          <a:p>
            <a:pPr algn="just" eaLnBrk="1" hangingPunct="1">
              <a:buFont typeface="Arial" charset="0"/>
              <a:buNone/>
            </a:pPr>
            <a:r>
              <a:rPr lang="en-US" sz="1800" dirty="0" smtClean="0">
                <a:solidFill>
                  <a:srgbClr val="FFFFFF"/>
                </a:solidFill>
                <a:latin typeface="Times New Roman" charset="0"/>
                <a:ea typeface="MS PGothic" charset="0"/>
                <a:cs typeface="Times New Roman" charset="0"/>
              </a:rPr>
              <a:t>Anjali </a:t>
            </a:r>
            <a:r>
              <a:rPr lang="en-US" sz="1800" dirty="0" err="1">
                <a:solidFill>
                  <a:srgbClr val="FFFFFF"/>
                </a:solidFill>
                <a:latin typeface="Times New Roman" charset="0"/>
                <a:ea typeface="MS PGothic" charset="0"/>
                <a:cs typeface="Times New Roman" charset="0"/>
              </a:rPr>
              <a:t>Manjam</a:t>
            </a:r>
            <a:r>
              <a:rPr lang="en-US" sz="1800" dirty="0">
                <a:solidFill>
                  <a:srgbClr val="FFFFFF"/>
                </a:solidFill>
                <a:latin typeface="Times New Roman" charset="0"/>
                <a:ea typeface="MS PGothic" charset="0"/>
                <a:cs typeface="Times New Roman" charset="0"/>
              </a:rPr>
              <a:t>, </a:t>
            </a:r>
            <a:r>
              <a:rPr lang="en-US" sz="1800" b="1" i="1" u="sng" dirty="0">
                <a:solidFill>
                  <a:srgbClr val="FFFFFF"/>
                </a:solidFill>
                <a:latin typeface="Times New Roman" charset="0"/>
                <a:ea typeface="MS PGothic" charset="0"/>
                <a:cs typeface="Times New Roman" charset="0"/>
              </a:rPr>
              <a:t>Development Director</a:t>
            </a:r>
          </a:p>
          <a:p>
            <a:pPr algn="just" eaLnBrk="1" hangingPunct="1">
              <a:buFont typeface="Arial" charset="0"/>
              <a:buNone/>
            </a:pPr>
            <a:r>
              <a:rPr lang="en-US" sz="1800" dirty="0">
                <a:solidFill>
                  <a:srgbClr val="FFFFFF"/>
                </a:solidFill>
                <a:latin typeface="Times New Roman" charset="0"/>
                <a:ea typeface="MS PGothic" charset="0"/>
                <a:cs typeface="Times New Roman" charset="0"/>
              </a:rPr>
              <a:t>Milan </a:t>
            </a:r>
            <a:r>
              <a:rPr lang="en-US" sz="1800" dirty="0" err="1">
                <a:solidFill>
                  <a:srgbClr val="FFFFFF"/>
                </a:solidFill>
                <a:latin typeface="Times New Roman" charset="0"/>
                <a:ea typeface="MS PGothic" charset="0"/>
                <a:cs typeface="Times New Roman" charset="0"/>
              </a:rPr>
              <a:t>Mantri</a:t>
            </a:r>
            <a:r>
              <a:rPr lang="en-US" sz="1800" dirty="0">
                <a:solidFill>
                  <a:srgbClr val="FFFFFF"/>
                </a:solidFill>
                <a:latin typeface="Times New Roman" charset="0"/>
                <a:ea typeface="MS PGothic" charset="0"/>
                <a:cs typeface="Times New Roman" charset="0"/>
              </a:rPr>
              <a:t>, </a:t>
            </a:r>
            <a:r>
              <a:rPr lang="en-US" sz="1800" b="1" i="1" u="sng" dirty="0">
                <a:solidFill>
                  <a:srgbClr val="FFFFFF"/>
                </a:solidFill>
                <a:latin typeface="Times New Roman" charset="0"/>
                <a:ea typeface="MS PGothic" charset="0"/>
                <a:cs typeface="Times New Roman" charset="0"/>
              </a:rPr>
              <a:t>Volunteer Coordinator</a:t>
            </a:r>
          </a:p>
          <a:p>
            <a:pPr algn="just" eaLnBrk="1" hangingPunct="1">
              <a:buFont typeface="Arial" charset="0"/>
              <a:buNone/>
            </a:pPr>
            <a:r>
              <a:rPr lang="en-US" sz="1800" dirty="0" err="1">
                <a:solidFill>
                  <a:srgbClr val="FFFFFF"/>
                </a:solidFill>
                <a:latin typeface="Times New Roman" charset="0"/>
                <a:ea typeface="MS PGothic" charset="0"/>
                <a:cs typeface="Times New Roman" charset="0"/>
              </a:rPr>
              <a:t>Vasanti</a:t>
            </a:r>
            <a:r>
              <a:rPr lang="en-US" sz="1800" dirty="0">
                <a:solidFill>
                  <a:srgbClr val="FFFFFF"/>
                </a:solidFill>
                <a:latin typeface="Times New Roman" charset="0"/>
                <a:ea typeface="MS PGothic" charset="0"/>
                <a:cs typeface="Times New Roman" charset="0"/>
              </a:rPr>
              <a:t> </a:t>
            </a:r>
            <a:r>
              <a:rPr lang="en-US" sz="1800" dirty="0" err="1">
                <a:solidFill>
                  <a:srgbClr val="FFFFFF"/>
                </a:solidFill>
                <a:latin typeface="Times New Roman" charset="0"/>
                <a:ea typeface="MS PGothic" charset="0"/>
                <a:cs typeface="Times New Roman" charset="0"/>
              </a:rPr>
              <a:t>Mirchandani</a:t>
            </a:r>
            <a:r>
              <a:rPr lang="en-US" sz="1800" dirty="0">
                <a:solidFill>
                  <a:srgbClr val="FFFFFF"/>
                </a:solidFill>
                <a:latin typeface="Times New Roman" charset="0"/>
                <a:ea typeface="MS PGothic" charset="0"/>
                <a:cs typeface="Times New Roman" charset="0"/>
              </a:rPr>
              <a:t>, </a:t>
            </a:r>
            <a:r>
              <a:rPr lang="en-US" sz="1800" b="1" i="1" u="sng" dirty="0">
                <a:solidFill>
                  <a:srgbClr val="FFFFFF"/>
                </a:solidFill>
                <a:latin typeface="Times New Roman" charset="0"/>
                <a:ea typeface="MS PGothic" charset="0"/>
                <a:cs typeface="Times New Roman" charset="0"/>
              </a:rPr>
              <a:t>Director of Hospitality</a:t>
            </a:r>
          </a:p>
          <a:p>
            <a:pPr algn="just" eaLnBrk="1" hangingPunct="1">
              <a:buFont typeface="Arial" charset="0"/>
              <a:buNone/>
            </a:pPr>
            <a:r>
              <a:rPr lang="en-US" sz="1800" dirty="0">
                <a:solidFill>
                  <a:srgbClr val="FFFFFF"/>
                </a:solidFill>
                <a:latin typeface="Times New Roman" charset="0"/>
                <a:ea typeface="MS PGothic" charset="0"/>
                <a:cs typeface="Times New Roman" charset="0"/>
              </a:rPr>
              <a:t>Thomas Kelso, </a:t>
            </a:r>
            <a:r>
              <a:rPr lang="en-US" sz="1800" b="1" i="1" u="sng" dirty="0">
                <a:solidFill>
                  <a:srgbClr val="FFFFFF"/>
                </a:solidFill>
                <a:latin typeface="Times New Roman" charset="0"/>
                <a:ea typeface="MS PGothic" charset="0"/>
                <a:cs typeface="Times New Roman" charset="0"/>
              </a:rPr>
              <a:t>Accountant</a:t>
            </a:r>
          </a:p>
          <a:p>
            <a:pPr algn="just" eaLnBrk="1" hangingPunct="1">
              <a:buFont typeface="Arial" charset="0"/>
              <a:buNone/>
            </a:pPr>
            <a:r>
              <a:rPr lang="en-US" sz="1800" dirty="0" smtClean="0">
                <a:solidFill>
                  <a:srgbClr val="FFFFFF"/>
                </a:solidFill>
                <a:latin typeface="Times New Roman" charset="0"/>
                <a:ea typeface="MS PGothic" charset="0"/>
                <a:cs typeface="Times New Roman" charset="0"/>
              </a:rPr>
              <a:t>Swati </a:t>
            </a:r>
            <a:r>
              <a:rPr lang="en-US" sz="1800" dirty="0" err="1">
                <a:solidFill>
                  <a:srgbClr val="FFFFFF"/>
                </a:solidFill>
                <a:latin typeface="Times New Roman" charset="0"/>
                <a:ea typeface="MS PGothic" charset="0"/>
                <a:cs typeface="Times New Roman" charset="0"/>
              </a:rPr>
              <a:t>Pophaly</a:t>
            </a:r>
            <a:r>
              <a:rPr lang="en-US" sz="1800" dirty="0">
                <a:solidFill>
                  <a:srgbClr val="FFFFFF"/>
                </a:solidFill>
                <a:latin typeface="Times New Roman" charset="0"/>
                <a:ea typeface="MS PGothic" charset="0"/>
                <a:cs typeface="Times New Roman" charset="0"/>
              </a:rPr>
              <a:t>, </a:t>
            </a:r>
            <a:r>
              <a:rPr lang="en-US" sz="1800" b="1" i="1" u="sng" dirty="0">
                <a:solidFill>
                  <a:srgbClr val="FFFFFF"/>
                </a:solidFill>
                <a:latin typeface="Times New Roman" charset="0"/>
                <a:ea typeface="MS PGothic" charset="0"/>
                <a:cs typeface="Times New Roman" charset="0"/>
              </a:rPr>
              <a:t>Outreach Program Manager </a:t>
            </a:r>
          </a:p>
          <a:p>
            <a:pPr algn="just" eaLnBrk="1" hangingPunct="1">
              <a:buFont typeface="Arial" charset="0"/>
              <a:buNone/>
            </a:pPr>
            <a:r>
              <a:rPr lang="en-US" sz="1800" dirty="0" err="1" smtClean="0">
                <a:solidFill>
                  <a:srgbClr val="FFFFFF"/>
                </a:solidFill>
                <a:latin typeface="Times New Roman"/>
                <a:ea typeface="MS PGothic" charset="0"/>
                <a:cs typeface="Times New Roman"/>
              </a:rPr>
              <a:t>Sehyr</a:t>
            </a:r>
            <a:r>
              <a:rPr lang="en-US" sz="1800" dirty="0" smtClean="0">
                <a:solidFill>
                  <a:srgbClr val="FFFFFF"/>
                </a:solidFill>
                <a:latin typeface="Times New Roman"/>
                <a:ea typeface="MS PGothic" charset="0"/>
                <a:cs typeface="Times New Roman"/>
              </a:rPr>
              <a:t> </a:t>
            </a:r>
            <a:r>
              <a:rPr lang="en-US" sz="1800" dirty="0" err="1" smtClean="0">
                <a:solidFill>
                  <a:srgbClr val="FFFFFF"/>
                </a:solidFill>
                <a:latin typeface="Times New Roman"/>
                <a:ea typeface="MS PGothic" charset="0"/>
                <a:cs typeface="Times New Roman"/>
              </a:rPr>
              <a:t>Bains</a:t>
            </a:r>
            <a:r>
              <a:rPr lang="en-US" sz="1800" dirty="0" smtClean="0">
                <a:solidFill>
                  <a:srgbClr val="FFFFFF"/>
                </a:solidFill>
                <a:latin typeface="Times New Roman"/>
                <a:ea typeface="MS PGothic" charset="0"/>
                <a:cs typeface="Times New Roman"/>
              </a:rPr>
              <a:t>, </a:t>
            </a:r>
            <a:r>
              <a:rPr lang="en-US" sz="1800" b="1" i="1" dirty="0" smtClean="0">
                <a:solidFill>
                  <a:srgbClr val="FFFFFF"/>
                </a:solidFill>
                <a:latin typeface="Times New Roman"/>
                <a:ea typeface="MS PGothic" charset="0"/>
                <a:cs typeface="Times New Roman"/>
              </a:rPr>
              <a:t>Executive Assistant</a:t>
            </a:r>
          </a:p>
          <a:p>
            <a:pPr algn="just" eaLnBrk="1" hangingPunct="1">
              <a:buFont typeface="Arial" charset="0"/>
              <a:buNone/>
            </a:pPr>
            <a:r>
              <a:rPr lang="en-US" sz="1800" dirty="0" err="1" smtClean="0">
                <a:solidFill>
                  <a:srgbClr val="FFFFFF"/>
                </a:solidFill>
                <a:latin typeface="Times New Roman"/>
                <a:ea typeface="MS PGothic" charset="0"/>
                <a:cs typeface="Times New Roman"/>
              </a:rPr>
              <a:t>Sushanti</a:t>
            </a:r>
            <a:r>
              <a:rPr lang="en-US" sz="1800" dirty="0" smtClean="0">
                <a:solidFill>
                  <a:srgbClr val="FFFFFF"/>
                </a:solidFill>
                <a:latin typeface="Times New Roman"/>
                <a:ea typeface="MS PGothic" charset="0"/>
                <a:cs typeface="Times New Roman"/>
              </a:rPr>
              <a:t> </a:t>
            </a:r>
            <a:r>
              <a:rPr lang="en-US" sz="1800" dirty="0" err="1" smtClean="0">
                <a:solidFill>
                  <a:srgbClr val="FFFFFF"/>
                </a:solidFill>
                <a:latin typeface="Times New Roman"/>
                <a:ea typeface="MS PGothic" charset="0"/>
                <a:cs typeface="Times New Roman"/>
              </a:rPr>
              <a:t>Bordoloi</a:t>
            </a:r>
            <a:r>
              <a:rPr lang="en-US" sz="1800" dirty="0" smtClean="0">
                <a:solidFill>
                  <a:srgbClr val="FFFFFF"/>
                </a:solidFill>
                <a:latin typeface="Times New Roman"/>
                <a:ea typeface="MS PGothic" charset="0"/>
                <a:cs typeface="Times New Roman"/>
              </a:rPr>
              <a:t>, </a:t>
            </a:r>
            <a:r>
              <a:rPr lang="en-US" sz="1800" b="1" i="1" dirty="0" smtClean="0">
                <a:solidFill>
                  <a:srgbClr val="FFFFFF"/>
                </a:solidFill>
                <a:latin typeface="Times New Roman"/>
                <a:ea typeface="MS PGothic" charset="0"/>
                <a:cs typeface="Times New Roman"/>
              </a:rPr>
              <a:t>Submissions Coordinator </a:t>
            </a:r>
            <a:endParaRPr lang="en-US" sz="1800" b="1" i="1" dirty="0">
              <a:solidFill>
                <a:srgbClr val="FFFFFF"/>
              </a:solidFill>
              <a:latin typeface="Times New Roman"/>
              <a:ea typeface="MS PGothic" charset="0"/>
              <a:cs typeface="Times New Roman"/>
            </a:endParaRPr>
          </a:p>
          <a:p>
            <a:pPr algn="just" eaLnBrk="1" hangingPunct="1">
              <a:buFont typeface="Arial" charset="0"/>
              <a:buNone/>
            </a:pPr>
            <a:endParaRPr lang="en-US" sz="1400" dirty="0">
              <a:solidFill>
                <a:srgbClr val="FFFFFF"/>
              </a:solidFill>
              <a:latin typeface="Calibri"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atin typeface="Times New Roman" charset="0"/>
                <a:ea typeface="MS PGothic" charset="0"/>
                <a:cs typeface="Times New Roman" charset="0"/>
              </a:rPr>
              <a:t>Aroon Shivdasani</a:t>
            </a:r>
          </a:p>
        </p:txBody>
      </p:sp>
      <p:sp>
        <p:nvSpPr>
          <p:cNvPr id="22530" name="Content Placeholder 2"/>
          <p:cNvSpPr>
            <a:spLocks noGrp="1"/>
          </p:cNvSpPr>
          <p:nvPr>
            <p:ph idx="1"/>
          </p:nvPr>
        </p:nvSpPr>
        <p:spPr>
          <a:xfrm>
            <a:off x="457200" y="1219200"/>
            <a:ext cx="8229600" cy="4525963"/>
          </a:xfrm>
        </p:spPr>
        <p:txBody>
          <a:bodyPr/>
          <a:lstStyle/>
          <a:p>
            <a:pPr eaLnBrk="1" hangingPunct="1"/>
            <a:r>
              <a:rPr lang="en-US" sz="1500">
                <a:latin typeface="Times New Roman" charset="0"/>
                <a:ea typeface="MS PGothic" charset="0"/>
                <a:cs typeface="Times New Roman" charset="0"/>
              </a:rPr>
              <a:t>Executive Director and founding member of the Indo-American Arts Council, Aroon is passionate about its mission to build an awareness of Indian artists and artistic disciplines (performing, visual, literary and folk arts in North America). She is equally passionate about nurturing and promoting emerging artists in all the disciplines from the Indian subcontinent.</a:t>
            </a:r>
          </a:p>
          <a:p>
            <a:pPr eaLnBrk="1" hangingPunct="1">
              <a:buFont typeface="Arial" charset="0"/>
              <a:buNone/>
            </a:pPr>
            <a:endParaRPr lang="en-US" sz="1500">
              <a:latin typeface="Times New Roman" charset="0"/>
              <a:ea typeface="MS PGothic" charset="0"/>
              <a:cs typeface="Times New Roman" charset="0"/>
            </a:endParaRPr>
          </a:p>
          <a:p>
            <a:pPr eaLnBrk="1" hangingPunct="1"/>
            <a:r>
              <a:rPr lang="en-US" sz="1500">
                <a:latin typeface="Times New Roman" charset="0"/>
                <a:ea typeface="MS PGothic" charset="0"/>
                <a:cs typeface="Times New Roman" charset="0"/>
              </a:rPr>
              <a:t>Aroon sits on the Boards of the Queens Museum of Art, The Museum Trustees Assoc. and The Lark Play Development Company as well as the Advisory Boards of several other art and charity organizations, as well as the juries of the Emmys, beauty contests, grants, art, film and theatre contests. </a:t>
            </a:r>
          </a:p>
          <a:p>
            <a:pPr eaLnBrk="1" hangingPunct="1">
              <a:buFont typeface="Arial" charset="0"/>
              <a:buNone/>
            </a:pPr>
            <a:endParaRPr lang="en-US" sz="1500">
              <a:latin typeface="Times New Roman" charset="0"/>
              <a:ea typeface="MS PGothic" charset="0"/>
              <a:cs typeface="Times New Roman" charset="0"/>
            </a:endParaRPr>
          </a:p>
          <a:p>
            <a:pPr eaLnBrk="1" hangingPunct="1"/>
            <a:r>
              <a:rPr lang="en-US" sz="1500">
                <a:latin typeface="Times New Roman" charset="0"/>
                <a:ea typeface="MS PGothic" charset="0"/>
                <a:cs typeface="Times New Roman" charset="0"/>
              </a:rPr>
              <a:t>She has received  numerous awards and recognition from various groups including:</a:t>
            </a:r>
          </a:p>
          <a:p>
            <a:pPr lvl="1" eaLnBrk="1" hangingPunct="1"/>
            <a:r>
              <a:rPr lang="en-US" sz="1500">
                <a:latin typeface="Times New Roman" charset="0"/>
                <a:ea typeface="ＭＳ Ｐゴシック" charset="0"/>
              </a:rPr>
              <a:t>Outstanding Citizen awards from the City of New Rochelle, NY in 1988 "for the organization and execution of a French Fete to commemorate the 200th anniversary of New Rochelle"; </a:t>
            </a:r>
          </a:p>
          <a:p>
            <a:pPr lvl="1" eaLnBrk="1" hangingPunct="1"/>
            <a:r>
              <a:rPr lang="en-US" sz="1500">
                <a:latin typeface="Times New Roman" charset="0"/>
                <a:ea typeface="ＭＳ Ｐゴシック" charset="0"/>
              </a:rPr>
              <a:t>The NY State Assembly in 2001 "for working to build an awareness of Indian artistic disciplines in New York City, to raise money &amp; social consciousness for domestic violence victims, earthquake victims and the victims of AIDS"; </a:t>
            </a:r>
          </a:p>
          <a:p>
            <a:pPr lvl="1" eaLnBrk="1" hangingPunct="1"/>
            <a:r>
              <a:rPr lang="en-US" sz="1500">
                <a:latin typeface="Times New Roman" charset="0"/>
                <a:ea typeface="ＭＳ Ｐゴシック" charset="0"/>
              </a:rPr>
              <a:t>The City Council, NYC in 2002,"for exemplary service to the community"; </a:t>
            </a:r>
          </a:p>
          <a:p>
            <a:pPr lvl="1" eaLnBrk="1" hangingPunct="1"/>
            <a:r>
              <a:rPr lang="en-US" sz="1500">
                <a:latin typeface="Times New Roman" charset="0"/>
                <a:ea typeface="ＭＳ Ｐゴシック" charset="0"/>
              </a:rPr>
              <a:t>An Honor &amp; Appreciation award from the Gathering International Health Professions Network, Greater Hudson Valley "for untiring efforts to serve the community" ; </a:t>
            </a:r>
          </a:p>
          <a:p>
            <a:pPr lvl="1" eaLnBrk="1" hangingPunct="1"/>
            <a:r>
              <a:rPr lang="en-US" sz="1500">
                <a:latin typeface="Times New Roman" charset="0"/>
                <a:ea typeface="ＭＳ Ｐゴシック" charset="0"/>
              </a:rPr>
              <a:t>Children</a:t>
            </a:r>
            <a:r>
              <a:rPr lang="ja-JP" altLang="en-US" sz="1500">
                <a:latin typeface="Times New Roman" charset="0"/>
                <a:ea typeface="ＭＳ Ｐゴシック" charset="0"/>
              </a:rPr>
              <a:t>’</a:t>
            </a:r>
            <a:r>
              <a:rPr lang="en-US" altLang="ja-JP" sz="1500">
                <a:latin typeface="Times New Roman" charset="0"/>
                <a:ea typeface="Times New Roman" charset="0"/>
                <a:cs typeface="Times New Roman" charset="0"/>
              </a:rPr>
              <a:t>s Hope Award in 2010  </a:t>
            </a:r>
            <a:r>
              <a:rPr lang="ja-JP" altLang="en-US" sz="1500">
                <a:latin typeface="Times New Roman" charset="0"/>
                <a:ea typeface="ＭＳ Ｐゴシック" charset="0"/>
              </a:rPr>
              <a:t>“</a:t>
            </a:r>
            <a:r>
              <a:rPr lang="en-US" altLang="ja-JP" sz="1500">
                <a:latin typeface="Times New Roman" charset="0"/>
                <a:ea typeface="Times New Roman" charset="0"/>
                <a:cs typeface="Times New Roman" charset="0"/>
              </a:rPr>
              <a:t>in recognition of your passionate efforts to bring Indian Arts and Culture to America through the IAAC</a:t>
            </a:r>
            <a:r>
              <a:rPr lang="ja-JP" altLang="en-US" sz="1500">
                <a:latin typeface="Times New Roman" charset="0"/>
                <a:ea typeface="ＭＳ Ｐゴシック" charset="0"/>
              </a:rPr>
              <a:t>”</a:t>
            </a:r>
            <a:r>
              <a:rPr lang="en-US" altLang="ja-JP" sz="1500">
                <a:latin typeface="Times New Roman" charset="0"/>
                <a:ea typeface="Times New Roman" charset="0"/>
                <a:cs typeface="Times New Roman" charset="0"/>
              </a:rPr>
              <a:t>.</a:t>
            </a:r>
            <a:endParaRPr lang="en-US" sz="1500">
              <a:latin typeface="Times New Roman" charset="0"/>
              <a:ea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a:latin typeface="Times New Roman" charset="0"/>
                <a:ea typeface="MS PGothic" charset="0"/>
                <a:cs typeface="Times New Roman" charset="0"/>
              </a:rPr>
              <a:t>Aseem Chhabra</a:t>
            </a:r>
          </a:p>
        </p:txBody>
      </p:sp>
      <p:sp>
        <p:nvSpPr>
          <p:cNvPr id="23554" name="Content Placeholder 2"/>
          <p:cNvSpPr>
            <a:spLocks noGrp="1"/>
          </p:cNvSpPr>
          <p:nvPr>
            <p:ph idx="1"/>
          </p:nvPr>
        </p:nvSpPr>
        <p:spPr>
          <a:xfrm>
            <a:off x="457200" y="1341438"/>
            <a:ext cx="8229600" cy="4525962"/>
          </a:xfrm>
        </p:spPr>
        <p:txBody>
          <a:bodyPr/>
          <a:lstStyle/>
          <a:p>
            <a:pPr eaLnBrk="1" hangingPunct="1"/>
            <a:r>
              <a:rPr lang="en-US" sz="1500">
                <a:latin typeface="Times New Roman" charset="0"/>
                <a:ea typeface="MS PGothic" charset="0"/>
                <a:cs typeface="Times New Roman" charset="0"/>
              </a:rPr>
              <a:t>Film Festival Director of the Indo-American Arts Council, </a:t>
            </a:r>
            <a:r>
              <a:rPr lang="en-US" altLang="ja-JP" sz="1500">
                <a:latin typeface="Times New Roman" charset="0"/>
                <a:ea typeface="MS PGothic" charset="0"/>
                <a:cs typeface="Times New Roman" charset="0"/>
              </a:rPr>
              <a:t>Aseem has also been involved for many years in various capacities for programming films from the Indian Subcontinent for a number of film festivals in the US.</a:t>
            </a:r>
          </a:p>
          <a:p>
            <a:pPr eaLnBrk="1" hangingPunct="1"/>
            <a:endParaRPr lang="en-US" sz="1500">
              <a:latin typeface="Times New Roman" charset="0"/>
              <a:ea typeface="MS PGothic" charset="0"/>
              <a:cs typeface="Times New Roman" charset="0"/>
            </a:endParaRPr>
          </a:p>
          <a:p>
            <a:pPr eaLnBrk="1" hangingPunct="1"/>
            <a:r>
              <a:rPr lang="en-US" altLang="ja-JP" sz="1500">
                <a:latin typeface="Times New Roman" charset="0"/>
                <a:ea typeface="MS PGothic" charset="0"/>
                <a:cs typeface="Times New Roman" charset="0"/>
              </a:rPr>
              <a:t>Aseem is also a freelance writer in New York City who writes on a variety of topics, including arts, entertainment, social and political issues stories.  Aseem has been published in The New York Times, The Boston Globe, The Philadelphia Inquirer and The Courier-Journal, Time Out, New York.  He writes a weekly column for Mumbai Mirror – a Mumbai based daily newspaper and also contributes regularly to two Indian-American outlets -- India Abroad and Rediff.com, the leading news portal that originates from Mumbai.   His by-lines have also appeared in India in Outlook, and the Indian editions of People and Cosmopolitan magazines.  </a:t>
            </a:r>
          </a:p>
          <a:p>
            <a:pPr eaLnBrk="1" hangingPunct="1">
              <a:buFont typeface="Arial" charset="0"/>
              <a:buNone/>
            </a:pPr>
            <a:endParaRPr lang="en-US" altLang="ja-JP" sz="1500">
              <a:latin typeface="Times New Roman" charset="0"/>
              <a:ea typeface="MS PGothic" charset="0"/>
              <a:cs typeface="Times New Roman" charset="0"/>
            </a:endParaRPr>
          </a:p>
          <a:p>
            <a:pPr eaLnBrk="1" hangingPunct="1"/>
            <a:r>
              <a:rPr lang="en-US" altLang="ja-JP" sz="1500">
                <a:latin typeface="Times New Roman" charset="0"/>
                <a:ea typeface="MS PGothic" charset="0"/>
                <a:cs typeface="Times New Roman" charset="0"/>
              </a:rPr>
              <a:t>Aseem has been interviewed on film and popular culture by several media outlets, including ABC’s Good Morning America and Nightline, National Public Radio, CNN, Associated Press, Reuters, The Los Angeles Times and New York Daily News. </a:t>
            </a:r>
          </a:p>
          <a:p>
            <a:pPr eaLnBrk="1" hangingPunct="1">
              <a:buFont typeface="Arial" charset="0"/>
              <a:buNone/>
            </a:pPr>
            <a:endParaRPr lang="en-US" altLang="ja-JP" sz="1500">
              <a:latin typeface="Times New Roman" charset="0"/>
              <a:ea typeface="MS PGothic" charset="0"/>
              <a:cs typeface="Times New Roman" charset="0"/>
            </a:endParaRPr>
          </a:p>
          <a:p>
            <a:pPr eaLnBrk="1" hangingPunct="1"/>
            <a:r>
              <a:rPr lang="en-US" altLang="ja-JP" sz="1500">
                <a:latin typeface="Times New Roman" charset="0"/>
                <a:ea typeface="MS PGothic" charset="0"/>
                <a:cs typeface="Times New Roman" charset="0"/>
              </a:rPr>
              <a:t>Aseem is an elected member of the board of the South Asian Journalists Association and the New York Chapter coordinator of SAJA, where he often chairs panel discussions on social and political issues, hosts book reading events and other arts discussions.  </a:t>
            </a:r>
          </a:p>
          <a:p>
            <a:pPr eaLnBrk="1" hangingPunct="1">
              <a:buFont typeface="Arial" charset="0"/>
              <a:buNone/>
            </a:pPr>
            <a:endParaRPr lang="en-US" altLang="ja-JP" sz="1500">
              <a:latin typeface="Calibri"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8977</TotalTime>
  <Words>2580</Words>
  <Application>Microsoft Macintosh PowerPoint</Application>
  <PresentationFormat>On-screen Show (4:3)</PresentationFormat>
  <Paragraphs>348</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MS PGothic</vt:lpstr>
      <vt:lpstr>Calibri</vt:lpstr>
      <vt:lpstr>ＭＳ Ｐゴシック</vt:lpstr>
      <vt:lpstr>Times New Roman</vt:lpstr>
      <vt:lpstr>Courier New</vt:lpstr>
      <vt:lpstr>Office Theme</vt:lpstr>
      <vt:lpstr>PowerPoint Presentation</vt:lpstr>
      <vt:lpstr>Indo-American Arts Council</vt:lpstr>
      <vt:lpstr>IAAC Film Festival Overview</vt:lpstr>
      <vt:lpstr>Film Festival Growth</vt:lpstr>
      <vt:lpstr>Film Festival Advisory Committee</vt:lpstr>
      <vt:lpstr>Festival Award Jury – NYIFF 2013</vt:lpstr>
      <vt:lpstr>Festival Staff</vt:lpstr>
      <vt:lpstr>Aroon Shivdasani</vt:lpstr>
      <vt:lpstr>Aseem Chhabra</vt:lpstr>
      <vt:lpstr>2013 Festival Overview</vt:lpstr>
      <vt:lpstr> 2013 Notable Films</vt:lpstr>
      <vt:lpstr>Audience</vt:lpstr>
      <vt:lpstr>Partners and Collaborators</vt:lpstr>
      <vt:lpstr>Festival Reviews</vt:lpstr>
      <vt:lpstr>2014 Film Festival</vt:lpstr>
      <vt:lpstr>SPONSORSHIP</vt:lpstr>
      <vt:lpstr>Past Sponsors</vt:lpstr>
      <vt:lpstr>Past Sponsors</vt:lpstr>
      <vt:lpstr>Sponsor Opportunity</vt:lpstr>
      <vt:lpstr>Sponsorship and Branding</vt:lpstr>
      <vt:lpstr>Press &amp; Media Coverage</vt:lpstr>
      <vt:lpstr>Sponsorship Levels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PallaviB</dc:creator>
  <cp:lastModifiedBy>Aroon Shivdasani</cp:lastModifiedBy>
  <cp:revision>183</cp:revision>
  <dcterms:modified xsi:type="dcterms:W3CDTF">2013-11-25T20:24:26Z</dcterms:modified>
</cp:coreProperties>
</file>